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65" r:id="rId4"/>
    <p:sldId id="268" r:id="rId5"/>
    <p:sldId id="267" r:id="rId6"/>
    <p:sldId id="269" r:id="rId7"/>
    <p:sldId id="266" r:id="rId8"/>
    <p:sldId id="257" r:id="rId9"/>
    <p:sldId id="264" r:id="rId10"/>
    <p:sldId id="261" r:id="rId11"/>
    <p:sldId id="262" r:id="rId12"/>
    <p:sldId id="263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tsoukalas" initials="v" lastIdx="1" clrIdx="0">
    <p:extLst>
      <p:ext uri="{19B8F6BF-5375-455C-9EA6-DF929625EA0E}">
        <p15:presenceInfo xmlns:p15="http://schemas.microsoft.com/office/powerpoint/2012/main" userId="vtsoukal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7A7"/>
    <a:srgbClr val="B33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3AEB8B-6D6E-4BAC-A837-14B09B4D710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9ADB536-4D9D-4E56-8DD5-6A3A3AE1EAFE}">
      <dgm:prSet phldrT="[Κείμενο]"/>
      <dgm:spPr>
        <a:xfrm>
          <a:off x="331" y="585864"/>
          <a:ext cx="404387" cy="161755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l-GR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Έρευνα </a:t>
          </a:r>
        </a:p>
      </dgm:t>
    </dgm:pt>
    <dgm:pt modelId="{98B2EE5C-7851-4FCD-875C-761C3B34FF6B}" type="parTrans" cxnId="{4285E1BB-4852-4266-B4F7-960EE74861A9}">
      <dgm:prSet/>
      <dgm:spPr/>
      <dgm:t>
        <a:bodyPr/>
        <a:lstStyle/>
        <a:p>
          <a:endParaRPr lang="el-GR"/>
        </a:p>
      </dgm:t>
    </dgm:pt>
    <dgm:pt modelId="{A0E27937-5DCC-489C-94E0-A98E8FCD6506}" type="sibTrans" cxnId="{4285E1BB-4852-4266-B4F7-960EE74861A9}">
      <dgm:prSet/>
      <dgm:spPr/>
      <dgm:t>
        <a:bodyPr/>
        <a:lstStyle/>
        <a:p>
          <a:endParaRPr lang="el-GR"/>
        </a:p>
      </dgm:t>
    </dgm:pt>
    <dgm:pt modelId="{7C1E7F61-B8C8-4166-93E5-B9390B995AAA}">
      <dgm:prSet phldrT="[Κείμενο]" custT="1"/>
      <dgm:spPr>
        <a:xfrm>
          <a:off x="364281" y="585864"/>
          <a:ext cx="404387" cy="161755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l-GR" sz="1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Αξιολόγηση</a:t>
          </a:r>
          <a:r>
            <a:rPr lang="el-GR" sz="11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</dgm:t>
    </dgm:pt>
    <dgm:pt modelId="{63E82BC3-CE86-4611-8429-F3833EF3C2A2}" type="parTrans" cxnId="{017073EA-7443-4069-A59C-B5A1AA925E91}">
      <dgm:prSet/>
      <dgm:spPr/>
      <dgm:t>
        <a:bodyPr/>
        <a:lstStyle/>
        <a:p>
          <a:endParaRPr lang="el-GR"/>
        </a:p>
      </dgm:t>
    </dgm:pt>
    <dgm:pt modelId="{A20517D0-259A-4C89-B69E-A358602519B6}" type="sibTrans" cxnId="{017073EA-7443-4069-A59C-B5A1AA925E91}">
      <dgm:prSet/>
      <dgm:spPr/>
      <dgm:t>
        <a:bodyPr/>
        <a:lstStyle/>
        <a:p>
          <a:endParaRPr lang="el-GR"/>
        </a:p>
      </dgm:t>
    </dgm:pt>
    <dgm:pt modelId="{102AB391-BF87-46FB-80DD-A2253F4E3D8E}">
      <dgm:prSet phldrT="[Κείμενο]"/>
      <dgm:spPr>
        <a:xfrm>
          <a:off x="728230" y="585864"/>
          <a:ext cx="404387" cy="161755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l-GR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Τεκμηρίωση </a:t>
          </a:r>
        </a:p>
      </dgm:t>
    </dgm:pt>
    <dgm:pt modelId="{1FA63A31-549B-4C42-A84E-1F7A00CDD838}" type="parTrans" cxnId="{B5C60704-EF53-4D5A-85F5-9DC19B3F3B61}">
      <dgm:prSet/>
      <dgm:spPr/>
      <dgm:t>
        <a:bodyPr/>
        <a:lstStyle/>
        <a:p>
          <a:endParaRPr lang="el-GR"/>
        </a:p>
      </dgm:t>
    </dgm:pt>
    <dgm:pt modelId="{7D208AD4-BD7A-4181-A976-B18254B1E938}" type="sibTrans" cxnId="{B5C60704-EF53-4D5A-85F5-9DC19B3F3B61}">
      <dgm:prSet/>
      <dgm:spPr/>
      <dgm:t>
        <a:bodyPr/>
        <a:lstStyle/>
        <a:p>
          <a:endParaRPr lang="el-GR"/>
        </a:p>
      </dgm:t>
    </dgm:pt>
    <dgm:pt modelId="{C2D91367-403D-4DD6-9A93-AA637CA00357}">
      <dgm:prSet custT="1"/>
      <dgm:spPr/>
      <dgm:t>
        <a:bodyPr/>
        <a:lstStyle/>
        <a:p>
          <a:r>
            <a:rPr lang="el-GR" sz="1200" dirty="0"/>
            <a:t>Εφαρμογή</a:t>
          </a:r>
          <a:r>
            <a:rPr lang="el-GR" sz="500" dirty="0"/>
            <a:t> </a:t>
          </a:r>
        </a:p>
      </dgm:t>
    </dgm:pt>
    <dgm:pt modelId="{62A3B072-60D1-48E2-89EB-E3F5BCD9E85D}" type="parTrans" cxnId="{8DCB5E00-04F4-41EF-B236-CBA7707D751A}">
      <dgm:prSet/>
      <dgm:spPr/>
      <dgm:t>
        <a:bodyPr/>
        <a:lstStyle/>
        <a:p>
          <a:endParaRPr lang="el-GR"/>
        </a:p>
      </dgm:t>
    </dgm:pt>
    <dgm:pt modelId="{EEB0504C-D4DC-47E2-9515-B85792828A09}" type="sibTrans" cxnId="{8DCB5E00-04F4-41EF-B236-CBA7707D751A}">
      <dgm:prSet/>
      <dgm:spPr/>
      <dgm:t>
        <a:bodyPr/>
        <a:lstStyle/>
        <a:p>
          <a:endParaRPr lang="el-GR"/>
        </a:p>
      </dgm:t>
    </dgm:pt>
    <dgm:pt modelId="{4F1CCFD1-4E0D-423A-9D38-8B873A555C33}" type="pres">
      <dgm:prSet presAssocID="{C83AEB8B-6D6E-4BAC-A837-14B09B4D7108}" presName="Name0" presStyleCnt="0">
        <dgm:presLayoutVars>
          <dgm:dir/>
          <dgm:animLvl val="lvl"/>
          <dgm:resizeHandles val="exact"/>
        </dgm:presLayoutVars>
      </dgm:prSet>
      <dgm:spPr/>
    </dgm:pt>
    <dgm:pt modelId="{E14ADBA5-BF75-4E54-BEFC-2ED1205074E2}" type="pres">
      <dgm:prSet presAssocID="{C9ADB536-4D9D-4E56-8DD5-6A3A3AE1EAFE}" presName="parTxOnly" presStyleLbl="node1" presStyleIdx="0" presStyleCnt="4" custScaleX="536116" custScaleY="505423">
        <dgm:presLayoutVars>
          <dgm:chMax val="0"/>
          <dgm:chPref val="0"/>
          <dgm:bulletEnabled val="1"/>
        </dgm:presLayoutVars>
      </dgm:prSet>
      <dgm:spPr/>
    </dgm:pt>
    <dgm:pt modelId="{958E998E-BBF7-4459-85E9-06093D824CA6}" type="pres">
      <dgm:prSet presAssocID="{A0E27937-5DCC-489C-94E0-A98E8FCD6506}" presName="parTxOnlySpace" presStyleCnt="0"/>
      <dgm:spPr/>
    </dgm:pt>
    <dgm:pt modelId="{B63A4BD7-14FE-4E0E-B371-A4F7947F5C8A}" type="pres">
      <dgm:prSet presAssocID="{7C1E7F61-B8C8-4166-93E5-B9390B995AAA}" presName="parTxOnly" presStyleLbl="node1" presStyleIdx="1" presStyleCnt="4" custScaleX="474442" custScaleY="407134">
        <dgm:presLayoutVars>
          <dgm:chMax val="0"/>
          <dgm:chPref val="0"/>
          <dgm:bulletEnabled val="1"/>
        </dgm:presLayoutVars>
      </dgm:prSet>
      <dgm:spPr/>
    </dgm:pt>
    <dgm:pt modelId="{C86657DD-C355-4BB8-9820-DC90AA5FEF94}" type="pres">
      <dgm:prSet presAssocID="{A20517D0-259A-4C89-B69E-A358602519B6}" presName="parTxOnlySpace" presStyleCnt="0"/>
      <dgm:spPr/>
    </dgm:pt>
    <dgm:pt modelId="{8D018A65-E13A-4A8F-9C73-24BF26454781}" type="pres">
      <dgm:prSet presAssocID="{102AB391-BF87-46FB-80DD-A2253F4E3D8E}" presName="parTxOnly" presStyleLbl="node1" presStyleIdx="2" presStyleCnt="4" custScaleX="479795" custScaleY="476725">
        <dgm:presLayoutVars>
          <dgm:chMax val="0"/>
          <dgm:chPref val="0"/>
          <dgm:bulletEnabled val="1"/>
        </dgm:presLayoutVars>
      </dgm:prSet>
      <dgm:spPr/>
    </dgm:pt>
    <dgm:pt modelId="{51599925-A6AF-4FD8-91B8-411DDA221F8F}" type="pres">
      <dgm:prSet presAssocID="{7D208AD4-BD7A-4181-A976-B18254B1E938}" presName="parTxOnlySpace" presStyleCnt="0"/>
      <dgm:spPr/>
    </dgm:pt>
    <dgm:pt modelId="{71ABEA14-F00D-4647-9971-31F05892237A}" type="pres">
      <dgm:prSet presAssocID="{C2D91367-403D-4DD6-9A93-AA637CA00357}" presName="parTxOnly" presStyleLbl="node1" presStyleIdx="3" presStyleCnt="4" custScaleX="595263" custScaleY="416035">
        <dgm:presLayoutVars>
          <dgm:chMax val="0"/>
          <dgm:chPref val="0"/>
          <dgm:bulletEnabled val="1"/>
        </dgm:presLayoutVars>
      </dgm:prSet>
      <dgm:spPr/>
    </dgm:pt>
  </dgm:ptLst>
  <dgm:cxnLst>
    <dgm:cxn modelId="{8DCB5E00-04F4-41EF-B236-CBA7707D751A}" srcId="{C83AEB8B-6D6E-4BAC-A837-14B09B4D7108}" destId="{C2D91367-403D-4DD6-9A93-AA637CA00357}" srcOrd="3" destOrd="0" parTransId="{62A3B072-60D1-48E2-89EB-E3F5BCD9E85D}" sibTransId="{EEB0504C-D4DC-47E2-9515-B85792828A09}"/>
    <dgm:cxn modelId="{273DA900-41F2-4C55-8CB8-06DBE761DC70}" type="presOf" srcId="{C83AEB8B-6D6E-4BAC-A837-14B09B4D7108}" destId="{4F1CCFD1-4E0D-423A-9D38-8B873A555C33}" srcOrd="0" destOrd="0" presId="urn:microsoft.com/office/officeart/2005/8/layout/chevron1"/>
    <dgm:cxn modelId="{B5C60704-EF53-4D5A-85F5-9DC19B3F3B61}" srcId="{C83AEB8B-6D6E-4BAC-A837-14B09B4D7108}" destId="{102AB391-BF87-46FB-80DD-A2253F4E3D8E}" srcOrd="2" destOrd="0" parTransId="{1FA63A31-549B-4C42-A84E-1F7A00CDD838}" sibTransId="{7D208AD4-BD7A-4181-A976-B18254B1E938}"/>
    <dgm:cxn modelId="{2F937516-8BF5-46E3-A8FF-3AD2121484C6}" type="presOf" srcId="{C2D91367-403D-4DD6-9A93-AA637CA00357}" destId="{71ABEA14-F00D-4647-9971-31F05892237A}" srcOrd="0" destOrd="0" presId="urn:microsoft.com/office/officeart/2005/8/layout/chevron1"/>
    <dgm:cxn modelId="{B3DC9E87-D57F-425F-9868-2D1C73DBFF91}" type="presOf" srcId="{C9ADB536-4D9D-4E56-8DD5-6A3A3AE1EAFE}" destId="{E14ADBA5-BF75-4E54-BEFC-2ED1205074E2}" srcOrd="0" destOrd="0" presId="urn:microsoft.com/office/officeart/2005/8/layout/chevron1"/>
    <dgm:cxn modelId="{DD40F7B4-6973-4C83-8B3F-6789E6A87059}" type="presOf" srcId="{7C1E7F61-B8C8-4166-93E5-B9390B995AAA}" destId="{B63A4BD7-14FE-4E0E-B371-A4F7947F5C8A}" srcOrd="0" destOrd="0" presId="urn:microsoft.com/office/officeart/2005/8/layout/chevron1"/>
    <dgm:cxn modelId="{4285E1BB-4852-4266-B4F7-960EE74861A9}" srcId="{C83AEB8B-6D6E-4BAC-A837-14B09B4D7108}" destId="{C9ADB536-4D9D-4E56-8DD5-6A3A3AE1EAFE}" srcOrd="0" destOrd="0" parTransId="{98B2EE5C-7851-4FCD-875C-761C3B34FF6B}" sibTransId="{A0E27937-5DCC-489C-94E0-A98E8FCD6506}"/>
    <dgm:cxn modelId="{796651E3-10BB-466D-984A-21E5DDE52FB7}" type="presOf" srcId="{102AB391-BF87-46FB-80DD-A2253F4E3D8E}" destId="{8D018A65-E13A-4A8F-9C73-24BF26454781}" srcOrd="0" destOrd="0" presId="urn:microsoft.com/office/officeart/2005/8/layout/chevron1"/>
    <dgm:cxn modelId="{017073EA-7443-4069-A59C-B5A1AA925E91}" srcId="{C83AEB8B-6D6E-4BAC-A837-14B09B4D7108}" destId="{7C1E7F61-B8C8-4166-93E5-B9390B995AAA}" srcOrd="1" destOrd="0" parTransId="{63E82BC3-CE86-4611-8429-F3833EF3C2A2}" sibTransId="{A20517D0-259A-4C89-B69E-A358602519B6}"/>
    <dgm:cxn modelId="{D23A88C2-61FC-4242-9420-3D7CFE7191A6}" type="presParOf" srcId="{4F1CCFD1-4E0D-423A-9D38-8B873A555C33}" destId="{E14ADBA5-BF75-4E54-BEFC-2ED1205074E2}" srcOrd="0" destOrd="0" presId="urn:microsoft.com/office/officeart/2005/8/layout/chevron1"/>
    <dgm:cxn modelId="{86D52F76-F11A-4821-BA64-601FB885616E}" type="presParOf" srcId="{4F1CCFD1-4E0D-423A-9D38-8B873A555C33}" destId="{958E998E-BBF7-4459-85E9-06093D824CA6}" srcOrd="1" destOrd="0" presId="urn:microsoft.com/office/officeart/2005/8/layout/chevron1"/>
    <dgm:cxn modelId="{90E7368F-2269-4D89-B0C8-7A4FE7C3AAC5}" type="presParOf" srcId="{4F1CCFD1-4E0D-423A-9D38-8B873A555C33}" destId="{B63A4BD7-14FE-4E0E-B371-A4F7947F5C8A}" srcOrd="2" destOrd="0" presId="urn:microsoft.com/office/officeart/2005/8/layout/chevron1"/>
    <dgm:cxn modelId="{4C9ED660-5B0A-46F9-9D2F-57E0BA4368C9}" type="presParOf" srcId="{4F1CCFD1-4E0D-423A-9D38-8B873A555C33}" destId="{C86657DD-C355-4BB8-9820-DC90AA5FEF94}" srcOrd="3" destOrd="0" presId="urn:microsoft.com/office/officeart/2005/8/layout/chevron1"/>
    <dgm:cxn modelId="{15B7B11A-C907-428F-B702-846566DAB154}" type="presParOf" srcId="{4F1CCFD1-4E0D-423A-9D38-8B873A555C33}" destId="{8D018A65-E13A-4A8F-9C73-24BF26454781}" srcOrd="4" destOrd="0" presId="urn:microsoft.com/office/officeart/2005/8/layout/chevron1"/>
    <dgm:cxn modelId="{EAC420F2-B6E8-443B-ABFE-EEDFD200CBFB}" type="presParOf" srcId="{4F1CCFD1-4E0D-423A-9D38-8B873A555C33}" destId="{51599925-A6AF-4FD8-91B8-411DDA221F8F}" srcOrd="5" destOrd="0" presId="urn:microsoft.com/office/officeart/2005/8/layout/chevron1"/>
    <dgm:cxn modelId="{78C896A2-36F7-432D-A1A9-6AC95317A263}" type="presParOf" srcId="{4F1CCFD1-4E0D-423A-9D38-8B873A555C33}" destId="{71ABEA14-F00D-4647-9971-31F05892237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ADBA5-BF75-4E54-BEFC-2ED1205074E2}">
      <dsp:nvSpPr>
        <dsp:cNvPr id="0" name=""/>
        <dsp:cNvSpPr/>
      </dsp:nvSpPr>
      <dsp:spPr>
        <a:xfrm>
          <a:off x="176" y="1100609"/>
          <a:ext cx="2034115" cy="76706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Έρευνα </a:t>
          </a:r>
        </a:p>
      </dsp:txBody>
      <dsp:txXfrm>
        <a:off x="383708" y="1100609"/>
        <a:ext cx="1267051" cy="767064"/>
      </dsp:txXfrm>
    </dsp:sp>
    <dsp:sp modelId="{B63A4BD7-14FE-4E0E-B371-A4F7947F5C8A}">
      <dsp:nvSpPr>
        <dsp:cNvPr id="0" name=""/>
        <dsp:cNvSpPr/>
      </dsp:nvSpPr>
      <dsp:spPr>
        <a:xfrm>
          <a:off x="1996350" y="1175194"/>
          <a:ext cx="1800113" cy="61789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Αξιολόγηση</a:t>
          </a:r>
          <a:r>
            <a:rPr lang="el-GR" sz="1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</dsp:txBody>
      <dsp:txXfrm>
        <a:off x="2305297" y="1175194"/>
        <a:ext cx="1182219" cy="617894"/>
      </dsp:txXfrm>
    </dsp:sp>
    <dsp:sp modelId="{8D018A65-E13A-4A8F-9C73-24BF26454781}">
      <dsp:nvSpPr>
        <dsp:cNvPr id="0" name=""/>
        <dsp:cNvSpPr/>
      </dsp:nvSpPr>
      <dsp:spPr>
        <a:xfrm>
          <a:off x="3758522" y="1122386"/>
          <a:ext cx="1820424" cy="723510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Τεκμηρίωση </a:t>
          </a:r>
        </a:p>
      </dsp:txBody>
      <dsp:txXfrm>
        <a:off x="4120277" y="1122386"/>
        <a:ext cx="1096914" cy="723510"/>
      </dsp:txXfrm>
    </dsp:sp>
    <dsp:sp modelId="{71ABEA14-F00D-4647-9971-31F05892237A}">
      <dsp:nvSpPr>
        <dsp:cNvPr id="0" name=""/>
        <dsp:cNvSpPr/>
      </dsp:nvSpPr>
      <dsp:spPr>
        <a:xfrm>
          <a:off x="5541004" y="1168439"/>
          <a:ext cx="2258529" cy="6314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Εφαρμογή</a:t>
          </a:r>
          <a:r>
            <a:rPr lang="el-GR" sz="500" kern="1200" dirty="0"/>
            <a:t> </a:t>
          </a:r>
        </a:p>
      </dsp:txBody>
      <dsp:txXfrm>
        <a:off x="5856706" y="1168439"/>
        <a:ext cx="1627126" cy="631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629A4970-3A2E-4B8C-8313-B668513B70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6A8B5BB-DC18-4DC3-AB83-2441516AB0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7F62D-79B4-4262-A394-13E0AE7A272F}" type="datetimeFigureOut">
              <a:rPr lang="el-GR" smtClean="0"/>
              <a:t>3/2/2021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9EBCCA4-DCD4-4D8F-9B23-88D45D9D59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D015E5E-4A98-4EB3-BCAE-5A5E80C84D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44F05-1FC8-4679-9030-0673EB1C1C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212118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6B6B2-DC90-46F6-9D81-4247ACB804B3}" type="datetimeFigureOut">
              <a:rPr lang="el-GR" smtClean="0"/>
              <a:t>2/2/2021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9C809-EBA6-4580-A985-7A82C176D1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491777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F134-190C-480F-90E2-3B75CC52CEFF}" type="datetime1">
              <a:rPr lang="el-GR" smtClean="0"/>
              <a:t>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1890-9466-46F4-9DBC-04F83BC70F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60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0275-71C3-496A-B3CD-1C6B38FF4674}" type="datetime1">
              <a:rPr lang="el-GR" smtClean="0"/>
              <a:t>2/2/2021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1890-9466-46F4-9DBC-04F83BC70F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589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4B80-07D0-41AD-BE7C-F6EAB85F0886}" type="datetime1">
              <a:rPr lang="el-GR" smtClean="0"/>
              <a:t>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1890-9466-46F4-9DBC-04F83BC70F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812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7E1A-416D-4A5C-908D-0168AAF11FC4}" type="datetime1">
              <a:rPr lang="el-GR" smtClean="0"/>
              <a:t>2/2/2021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1890-9466-46F4-9DBC-04F83BC70F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2484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8FDF-3F30-4AB3-88F3-8CD0E8EA38C7}" type="datetime1">
              <a:rPr lang="el-GR" smtClean="0"/>
              <a:t>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1890-9466-46F4-9DBC-04F83BC70F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4209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4634-CE27-48C9-B020-CA0FF6C111F2}" type="datetime1">
              <a:rPr lang="el-GR" smtClean="0"/>
              <a:t>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1890-9466-46F4-9DBC-04F83BC70F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906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BC2D-147D-46FB-AFB7-0AF1B8F7C56B}" type="datetime1">
              <a:rPr lang="el-GR" smtClean="0"/>
              <a:t>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1890-9466-46F4-9DBC-04F83BC70F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129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9EAA-C7CE-4B6C-8A14-B78FB824B059}" type="datetime1">
              <a:rPr lang="el-GR" smtClean="0"/>
              <a:t>2/2/2021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1890-9466-46F4-9DBC-04F83BC70F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036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7D7C-33BE-4D5A-BCAD-DCE8A79ED334}" type="datetime1">
              <a:rPr lang="el-GR" smtClean="0"/>
              <a:t>2/2/2021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1890-9466-46F4-9DBC-04F83BC70F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766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51199-192E-482F-BF9A-31D74A88A59F}" type="datetime1">
              <a:rPr lang="el-GR" smtClean="0"/>
              <a:t>2/2/2021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1890-9466-46F4-9DBC-04F83BC70F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585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ABCFB-8849-41C7-9829-695C662BDEED}" type="datetime1">
              <a:rPr lang="el-GR" smtClean="0"/>
              <a:t>2/2/2021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1890-9466-46F4-9DBC-04F83BC70F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580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610B-356F-430C-A61C-5BC37DA3DC6A}" type="datetime1">
              <a:rPr lang="el-GR" smtClean="0"/>
              <a:t>2/2/2021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1890-9466-46F4-9DBC-04F83BC70F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989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217D-CC8D-4BDA-BEB6-E36D428DAE7C}" type="datetime1">
              <a:rPr lang="el-GR" smtClean="0"/>
              <a:t>2/2/2021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1890-9466-46F4-9DBC-04F83BC70F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760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D54514A2-C883-4A3E-A25B-2C716035812B}" type="datetime1">
              <a:rPr lang="el-GR" smtClean="0"/>
              <a:t>2/2/2021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2D21890-9466-46F4-9DBC-04F83BC70F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800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>
                <a:gamma/>
                <a:shade val="46275"/>
                <a:invGamma/>
              </a:srgbClr>
            </a:gs>
            <a:gs pos="50000">
              <a:srgbClr val="CCFFFF"/>
            </a:gs>
            <a:gs pos="100000">
              <a:srgbClr val="CCFFFF">
                <a:gamma/>
                <a:shade val="46275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0B3671F-DE8B-47F1-975C-FA9553D51263}" type="datetime1">
              <a:rPr lang="el-GR" smtClean="0"/>
              <a:t>2/2/2021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2D21890-9466-46F4-9DBC-04F83BC70FA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9571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fqt-consulting.com/" TargetMode="External"/><Relationship Id="rId10" Type="http://schemas.openxmlformats.org/officeDocument/2006/relationships/image" Target="../media/image8.png"/><Relationship Id="rId4" Type="http://schemas.openxmlformats.org/officeDocument/2006/relationships/hyperlink" Target="mailto:qualitek@otenet.gr" TargetMode="Externa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standards.gov.au/industry/labelling/Pages/Nutrient-Profiling-Scoring-Calculator.aspx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standards.gov.au/industry/labelling/Pages/Nutrient-Profiling-Scoring-Calculator.aspx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qt-consulting.com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foodstandards.gov.au/industry/labelling/Pages/Nutrient-Profiling-Scoring-Calculator.aspx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467FCF18-A50F-46BF-A956-04AE0D1A1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370" y="2260385"/>
            <a:ext cx="4666033" cy="2451259"/>
          </a:xfrm>
          <a:prstGeom prst="rect">
            <a:avLst/>
          </a:prstGeom>
        </p:spPr>
      </p:pic>
      <p:pic>
        <p:nvPicPr>
          <p:cNvPr id="1031" name="Εικόνα 4">
            <a:extLst>
              <a:ext uri="{FF2B5EF4-FFF2-40B4-BE49-F238E27FC236}">
                <a16:creationId xmlns:a16="http://schemas.microsoft.com/office/drawing/2014/main" id="{7DE2A96A-EB54-4B66-A639-6D1BF4E44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314"/>
            <a:ext cx="3811592" cy="95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9A08A65B-D47D-474C-94DC-DD0EACC79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72" y="1410984"/>
            <a:ext cx="11926855" cy="70788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Ευρωπαϊκή Ένωση / Επισήμανση </a:t>
            </a:r>
            <a:r>
              <a:rPr kumimoji="0" lang="el-GR" altLang="el-GR" sz="20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FoP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Χρωματική κωδικοποίηση - Nutri-Score :   </a:t>
            </a:r>
            <a:endParaRPr kumimoji="0" lang="en-US" altLang="el-GR" sz="20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kumimoji="0" lang="el-GR" altLang="el-GR" sz="2000" b="1" i="0" u="none" strike="noStrike" cap="none" normalizeH="0" baseline="0" dirty="0" bmk="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ροωθούμενη   εναρμόνιση και </a:t>
            </a:r>
            <a:r>
              <a:rPr kumimoji="0" lang="el-GR" altLang="el-GR" sz="2000" b="1" i="0" u="sng" strike="noStrike" cap="none" normalizeH="0" baseline="0" dirty="0" bmk="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υποχρεωτική</a:t>
            </a:r>
            <a:r>
              <a:rPr kumimoji="0" lang="el-GR" altLang="el-GR" sz="2000" b="1" i="0" u="none" strike="noStrike" cap="none" normalizeH="0" baseline="0" dirty="0" bmk="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εφαρμογή  /  χρήση  </a:t>
            </a:r>
            <a:r>
              <a:rPr kumimoji="0" lang="el-GR" altLang="el-GR" sz="2000" b="1" i="0" u="sng" strike="noStrike" cap="none" normalizeH="0" baseline="0" dirty="0" bmk="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ενιαίου χρωματικού κώδικα αξιολόγησης  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C86C4E-D23B-4D99-8E73-BA69C323D894}"/>
              </a:ext>
            </a:extLst>
          </p:cNvPr>
          <p:cNvSpPr txBox="1"/>
          <p:nvPr/>
        </p:nvSpPr>
        <p:spPr>
          <a:xfrm>
            <a:off x="407963" y="5728617"/>
            <a:ext cx="4149523" cy="770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81915" algn="just">
              <a:lnSpc>
                <a:spcPct val="115000"/>
              </a:lnSpc>
              <a:spcAft>
                <a:spcPts val="1000"/>
              </a:spcAft>
            </a:pPr>
            <a:r>
              <a:rPr lang="el-GR" sz="1600" dirty="0"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Συντάκτης :  Βασίλειος Τσουκαλάς </a:t>
            </a:r>
            <a:endParaRPr lang="el-GR" sz="2000" dirty="0">
              <a:effectLst/>
              <a:highlight>
                <a:srgbClr val="000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1915" algn="just">
              <a:lnSpc>
                <a:spcPct val="115000"/>
              </a:lnSpc>
              <a:spcAft>
                <a:spcPts val="1000"/>
              </a:spcAft>
            </a:pPr>
            <a:r>
              <a:rPr lang="el-GR" sz="1600" dirty="0"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δρ. Χημικός Τροφίμων – τεχνικός σύμβουλος</a:t>
            </a:r>
            <a:endParaRPr lang="el-GR" sz="2000" dirty="0">
              <a:effectLst/>
              <a:highlight>
                <a:srgbClr val="000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1250E9-B492-4122-B38D-6D27FE129E0C}"/>
              </a:ext>
            </a:extLst>
          </p:cNvPr>
          <p:cNvSpPr txBox="1"/>
          <p:nvPr/>
        </p:nvSpPr>
        <p:spPr>
          <a:xfrm>
            <a:off x="6800951" y="5732258"/>
            <a:ext cx="4885619" cy="701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81915" algn="just">
              <a:lnSpc>
                <a:spcPct val="115000"/>
              </a:lnSpc>
              <a:spcAft>
                <a:spcPts val="1000"/>
              </a:spcAft>
            </a:pPr>
            <a:r>
              <a:rPr lang="en-ID" sz="1400" dirty="0"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l-GR" sz="1400" dirty="0" err="1"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πικοινωνία</a:t>
            </a:r>
            <a:r>
              <a:rPr lang="el-GR" sz="1400" dirty="0"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:  κιν. 6944 861418 -  210 6832149   </a:t>
            </a:r>
            <a:endParaRPr lang="en-US" sz="1400" dirty="0">
              <a:effectLst/>
              <a:highlight>
                <a:srgbClr val="0000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81915" algn="just">
              <a:lnSpc>
                <a:spcPct val="115000"/>
              </a:lnSpc>
              <a:spcAft>
                <a:spcPts val="1000"/>
              </a:spcAft>
            </a:pPr>
            <a:r>
              <a:rPr lang="en-ID" sz="1400" dirty="0"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</a:t>
            </a:r>
            <a:r>
              <a:rPr lang="el-GR" sz="1400" dirty="0"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ID" sz="1400" u="none" strike="noStrike" dirty="0" err="1">
                <a:solidFill>
                  <a:srgbClr val="0000FF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qualitek</a:t>
            </a:r>
            <a:r>
              <a:rPr lang="el-GR" sz="1400" u="none" strike="noStrike" dirty="0">
                <a:solidFill>
                  <a:srgbClr val="0000FF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@</a:t>
            </a:r>
            <a:r>
              <a:rPr lang="en-ID" sz="1400" u="none" strike="noStrike" dirty="0" err="1">
                <a:solidFill>
                  <a:srgbClr val="0000FF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otenet</a:t>
            </a:r>
            <a:r>
              <a:rPr lang="el-GR" sz="1400" u="none" strike="noStrike" dirty="0">
                <a:solidFill>
                  <a:srgbClr val="0000FF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.</a:t>
            </a:r>
            <a:r>
              <a:rPr lang="en-ID" sz="1400" u="none" strike="noStrike" dirty="0">
                <a:solidFill>
                  <a:srgbClr val="0000FF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gr</a:t>
            </a:r>
            <a:r>
              <a:rPr lang="en-ID" sz="1400" dirty="0">
                <a:solidFill>
                  <a:srgbClr val="0000FF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dirty="0">
                <a:solidFill>
                  <a:srgbClr val="0000FF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  </a:t>
            </a:r>
            <a:r>
              <a:rPr lang="en-US" sz="1400" dirty="0"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URL</a:t>
            </a:r>
            <a:r>
              <a:rPr lang="el-GR" sz="1400" dirty="0"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u="sng" dirty="0">
                <a:solidFill>
                  <a:srgbClr val="0000FF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www</a:t>
            </a:r>
            <a:r>
              <a:rPr lang="el-GR" sz="1400" u="sng" dirty="0">
                <a:solidFill>
                  <a:srgbClr val="0000FF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.</a:t>
            </a:r>
            <a:r>
              <a:rPr lang="en-US" sz="1400" u="sng" dirty="0" err="1">
                <a:solidFill>
                  <a:srgbClr val="0000FF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fqt</a:t>
            </a:r>
            <a:r>
              <a:rPr lang="el-GR" sz="1400" u="sng" dirty="0">
                <a:solidFill>
                  <a:srgbClr val="0000FF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-</a:t>
            </a:r>
            <a:r>
              <a:rPr lang="en-US" sz="1400" u="sng" dirty="0">
                <a:solidFill>
                  <a:srgbClr val="0000FF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consulting</a:t>
            </a:r>
            <a:r>
              <a:rPr lang="el-GR" sz="1400" u="sng" dirty="0">
                <a:solidFill>
                  <a:srgbClr val="0000FF"/>
                </a:solidFill>
                <a:effectLst/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.</a:t>
            </a:r>
            <a:r>
              <a:rPr lang="en-US" sz="1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com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03B34038-1516-4840-AB0B-C838F2B479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2675" y="2446763"/>
            <a:ext cx="1638182" cy="1030377"/>
          </a:xfrm>
          <a:prstGeom prst="rect">
            <a:avLst/>
          </a:prstGeom>
        </p:spPr>
      </p:pic>
      <p:pic>
        <p:nvPicPr>
          <p:cNvPr id="31" name="Εικόνα 30">
            <a:extLst>
              <a:ext uri="{FF2B5EF4-FFF2-40B4-BE49-F238E27FC236}">
                <a16:creationId xmlns:a16="http://schemas.microsoft.com/office/drawing/2014/main" id="{8356CB98-ADFA-4AF1-8537-154C1D77E1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3370" y="23213"/>
            <a:ext cx="8258630" cy="1246257"/>
          </a:xfrm>
          <a:prstGeom prst="rect">
            <a:avLst/>
          </a:prstGeom>
        </p:spPr>
      </p:pic>
      <p:pic>
        <p:nvPicPr>
          <p:cNvPr id="32" name="Εικόνα 31">
            <a:extLst>
              <a:ext uri="{FF2B5EF4-FFF2-40B4-BE49-F238E27FC236}">
                <a16:creationId xmlns:a16="http://schemas.microsoft.com/office/drawing/2014/main" id="{7913A51E-267A-438B-902B-BC31F8A9CA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611" y="3135843"/>
            <a:ext cx="1516581" cy="1009216"/>
          </a:xfrm>
          <a:prstGeom prst="rect">
            <a:avLst/>
          </a:prstGeom>
        </p:spPr>
      </p:pic>
      <p:pic>
        <p:nvPicPr>
          <p:cNvPr id="34" name="Εικόνα 33">
            <a:extLst>
              <a:ext uri="{FF2B5EF4-FFF2-40B4-BE49-F238E27FC236}">
                <a16:creationId xmlns:a16="http://schemas.microsoft.com/office/drawing/2014/main" id="{43E82903-80EF-4BED-82BA-659BC57823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3943" y="2397061"/>
            <a:ext cx="1243580" cy="1243580"/>
          </a:xfrm>
          <a:prstGeom prst="rect">
            <a:avLst/>
          </a:prstGeom>
        </p:spPr>
      </p:pic>
      <p:pic>
        <p:nvPicPr>
          <p:cNvPr id="35" name="Εικόνα 34">
            <a:extLst>
              <a:ext uri="{FF2B5EF4-FFF2-40B4-BE49-F238E27FC236}">
                <a16:creationId xmlns:a16="http://schemas.microsoft.com/office/drawing/2014/main" id="{525EF6C9-FCAF-4F46-A1C2-E5EC533EC5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6493" y="3561806"/>
            <a:ext cx="1354533" cy="89320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91C41BD-2DEA-41DA-B99B-8566087DB5FD}"/>
              </a:ext>
            </a:extLst>
          </p:cNvPr>
          <p:cNvSpPr txBox="1"/>
          <p:nvPr/>
        </p:nvSpPr>
        <p:spPr>
          <a:xfrm>
            <a:off x="132572" y="4941664"/>
            <a:ext cx="12059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Βιβλιογραφική  έρευνα αποτύπωσης της υφισταμένης κατάστασης και των χαρακτηριστικών  του   προωθούμενου χρωματικού κώδικα αξιολόγησης (  </a:t>
            </a:r>
            <a:r>
              <a:rPr lang="en-ID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Nutri</a:t>
            </a:r>
            <a:r>
              <a:rPr lang="el-GR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n-ID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Score</a:t>
            </a:r>
            <a:r>
              <a:rPr lang="el-GR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)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7" name="Θέση αριθμού διαφάνειας 36">
            <a:extLst>
              <a:ext uri="{FF2B5EF4-FFF2-40B4-BE49-F238E27FC236}">
                <a16:creationId xmlns:a16="http://schemas.microsoft.com/office/drawing/2014/main" id="{164406CB-6358-4EDC-8538-0779DC78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4026" y="5915888"/>
            <a:ext cx="546460" cy="490599"/>
          </a:xfrm>
        </p:spPr>
        <p:txBody>
          <a:bodyPr/>
          <a:lstStyle/>
          <a:p>
            <a:fld id="{02D21890-9466-46F4-9DBC-04F83BC70FA3}" type="slidenum">
              <a:rPr lang="el-GR" b="1" smtClean="0">
                <a:highlight>
                  <a:srgbClr val="FFFF00"/>
                </a:highlight>
              </a:rPr>
              <a:t>1</a:t>
            </a:fld>
            <a:endParaRPr lang="el-GR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38019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467FBF6-9047-424F-8D52-231B63CA9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838"/>
            <a:ext cx="12309578" cy="59141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C228B5-42D7-461A-8A62-6804486A995B}"/>
              </a:ext>
            </a:extLst>
          </p:cNvPr>
          <p:cNvSpPr txBox="1"/>
          <p:nvPr/>
        </p:nvSpPr>
        <p:spPr>
          <a:xfrm>
            <a:off x="118192" y="103239"/>
            <a:ext cx="11955616" cy="716093"/>
          </a:xfrm>
          <a:prstGeom prst="rect">
            <a:avLst/>
          </a:prstGeom>
          <a:gradFill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fontAlgn="ctr"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Nutri-Score calculator :</a:t>
            </a:r>
            <a:r>
              <a:rPr lang="el-GR" sz="12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u="sng" dirty="0">
                <a:solidFill>
                  <a:srgbClr val="8F8F8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https://www.foodstandards.gov.au/industry/labelling/Pages/Nutrient-Profiling-Scoring-Calculator.</a:t>
            </a:r>
            <a:r>
              <a:rPr lang="en-US" sz="14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aspx</a:t>
            </a:r>
            <a:r>
              <a:rPr lang="el-GR" sz="14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l-GR" sz="1200" u="sng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>
              <a:lnSpc>
                <a:spcPct val="115000"/>
              </a:lnSpc>
              <a:spcAft>
                <a:spcPts val="1000"/>
              </a:spcAft>
            </a:pPr>
            <a:r>
              <a:rPr lang="el-GR" sz="14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l-GR" sz="1400" b="1" u="sng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Προϊόντα με βάση το κρέας – δοκιμαστική εφαρμογή </a:t>
            </a:r>
            <a:r>
              <a:rPr lang="en-ID" sz="1400" b="1" u="sng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Nutri</a:t>
            </a:r>
            <a:r>
              <a:rPr lang="el-GR" sz="1400" b="1" u="sng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n-ID" sz="1400" b="1" u="sng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Score </a:t>
            </a:r>
            <a:r>
              <a:rPr lang="el-GR" sz="1100" i="1" u="sng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 περιορισμένος αριθμός δειγμάτων )</a:t>
            </a:r>
            <a:r>
              <a:rPr lang="el-GR" sz="1100" b="1" u="sng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87E4899-E30A-49C3-B7BF-22DD29630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8918" y="103239"/>
            <a:ext cx="1062155" cy="490599"/>
          </a:xfrm>
        </p:spPr>
        <p:txBody>
          <a:bodyPr/>
          <a:lstStyle/>
          <a:p>
            <a:fld id="{02D21890-9466-46F4-9DBC-04F83BC70FA3}" type="slidenum">
              <a:rPr lang="el-GR" b="1" smtClean="0">
                <a:highlight>
                  <a:srgbClr val="FFFF00"/>
                </a:highlight>
              </a:rPr>
              <a:t>10</a:t>
            </a:fld>
            <a:endParaRPr lang="el-GR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01975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1A0A450-0BB3-4934-8C5A-A062972BE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1664"/>
            <a:ext cx="13320132" cy="60763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EA8459-D54A-44F9-9507-74EABF6BBBD0}"/>
              </a:ext>
            </a:extLst>
          </p:cNvPr>
          <p:cNvSpPr txBox="1"/>
          <p:nvPr/>
        </p:nvSpPr>
        <p:spPr>
          <a:xfrm>
            <a:off x="118192" y="103239"/>
            <a:ext cx="11955616" cy="716093"/>
          </a:xfrm>
          <a:prstGeom prst="rect">
            <a:avLst/>
          </a:prstGeom>
          <a:gradFill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fontAlgn="ctr"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Nutri-Score calculator :</a:t>
            </a:r>
            <a:r>
              <a:rPr lang="el-GR" sz="12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u="sng" dirty="0">
                <a:solidFill>
                  <a:srgbClr val="8F8F8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https://www.foodstandards.gov.au/industry/labelling/Pages/Nutrient-Profiling-Scoring-Calculator.</a:t>
            </a:r>
            <a:r>
              <a:rPr lang="en-US" sz="14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aspx</a:t>
            </a:r>
            <a:r>
              <a:rPr lang="el-GR" sz="14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l-GR" sz="1200" u="sng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>
              <a:lnSpc>
                <a:spcPct val="115000"/>
              </a:lnSpc>
              <a:spcAft>
                <a:spcPts val="1000"/>
              </a:spcAft>
            </a:pPr>
            <a:r>
              <a:rPr lang="el-GR" sz="14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l-GR" sz="1400" b="1" u="sng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Προϊόντα </a:t>
            </a:r>
            <a:r>
              <a:rPr lang="el-GR" sz="1400" b="1" u="sng" dirty="0" err="1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</a:t>
            </a:r>
            <a:r>
              <a:rPr lang="el-GR" sz="1400" b="1" u="sng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ρτοποϊας</a:t>
            </a:r>
            <a:r>
              <a:rPr lang="el-GR" sz="1400" b="1" u="sng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δοκιμαστική εφαρμογή </a:t>
            </a:r>
            <a:r>
              <a:rPr lang="en-ID" sz="1400" b="1" u="sng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Nutri</a:t>
            </a:r>
            <a:r>
              <a:rPr lang="el-GR" sz="1400" b="1" u="sng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n-ID" sz="1400" b="1" u="sng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Score </a:t>
            </a:r>
            <a:r>
              <a:rPr lang="el-GR" sz="1100" i="1" u="sng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 περιορισμένος αριθμός δειγμάτων )</a:t>
            </a:r>
            <a:r>
              <a:rPr lang="el-GR" sz="1100" b="1" u="sng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BB5A6BE-5B61-4A99-A2D4-7AAF4FE4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512" y="6264162"/>
            <a:ext cx="1062155" cy="490599"/>
          </a:xfrm>
        </p:spPr>
        <p:txBody>
          <a:bodyPr/>
          <a:lstStyle/>
          <a:p>
            <a:fld id="{02D21890-9466-46F4-9DBC-04F83BC70FA3}" type="slidenum">
              <a:rPr lang="el-GR" b="1" smtClean="0">
                <a:highlight>
                  <a:srgbClr val="FFFF00"/>
                </a:highlight>
              </a:rPr>
              <a:t>11</a:t>
            </a:fld>
            <a:endParaRPr lang="el-GR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27637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B9892AB-90AB-45A1-8E9A-103764361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240"/>
            <a:ext cx="12689058" cy="716092"/>
          </a:xfrm>
          <a:prstGeom prst="rect">
            <a:avLst/>
          </a:prstGeom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CF1E91D9-68A9-4997-B038-8E7CDE5B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1890-9466-46F4-9DBC-04F83BC70FA3}" type="slidenum">
              <a:rPr lang="el-GR" smtClean="0">
                <a:highlight>
                  <a:srgbClr val="FFFF00"/>
                </a:highlight>
              </a:rPr>
              <a:t>12</a:t>
            </a:fld>
            <a:endParaRPr lang="el-G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34866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4D40F5-416E-45F6-9AE5-4859279D5D98}"/>
              </a:ext>
            </a:extLst>
          </p:cNvPr>
          <p:cNvSpPr txBox="1"/>
          <p:nvPr/>
        </p:nvSpPr>
        <p:spPr>
          <a:xfrm>
            <a:off x="645242" y="578212"/>
            <a:ext cx="6098458" cy="392159"/>
          </a:xfrm>
          <a:prstGeom prst="rect">
            <a:avLst/>
          </a:prstGeom>
          <a:gradFill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57225" algn="l"/>
              </a:tabLst>
            </a:pPr>
            <a:r>
              <a:rPr lang="en-ID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NutriScore</a:t>
            </a:r>
            <a:r>
              <a:rPr lang="el-G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Πολιτική προσέγγιση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E01FA-0CDA-473E-B1EE-C20E59D5D66D}"/>
              </a:ext>
            </a:extLst>
          </p:cNvPr>
          <p:cNvSpPr txBox="1"/>
          <p:nvPr/>
        </p:nvSpPr>
        <p:spPr>
          <a:xfrm>
            <a:off x="645241" y="1194308"/>
            <a:ext cx="11197713" cy="1200329"/>
          </a:xfrm>
          <a:prstGeom prst="rect">
            <a:avLst/>
          </a:prstGeom>
          <a:gradFill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ID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Nutri</a:t>
            </a:r>
            <a:r>
              <a:rPr lang="el-GR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n-ID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Score</a:t>
            </a:r>
            <a:r>
              <a:rPr lang="el-GR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συνδυάζεται  μακροπρόθεσμα και με θετικές επιπτώσεις  στην υγεία των καταναλωτών</a:t>
            </a:r>
            <a:r>
              <a:rPr lang="en-ID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;</a:t>
            </a:r>
            <a:endParaRPr lang="el-GR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υπηρετείται ο βασικός στόχος  της ορθής επιλογής Τροφίμων</a:t>
            </a: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 </a:t>
            </a:r>
            <a:r>
              <a:rPr lang="el-GR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αλλά και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ο απώτερος στόχος  της  συμβολής σε μια λογική προστασίας από τα μη μεταδιδόμενα νοσήματα </a:t>
            </a:r>
            <a:r>
              <a:rPr lang="en-ID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  <a:endParaRPr lang="el-GR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B59AC-708D-475E-ACAE-F1B58A2D0CB3}"/>
              </a:ext>
            </a:extLst>
          </p:cNvPr>
          <p:cNvSpPr txBox="1"/>
          <p:nvPr/>
        </p:nvSpPr>
        <p:spPr>
          <a:xfrm>
            <a:off x="645241" y="2895573"/>
            <a:ext cx="111977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Ένθερμοι υποστηρικτές και πρωτοστατούντες , εθελοντική βάση </a:t>
            </a:r>
            <a: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l-GR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  Γερμανία</a:t>
            </a: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 </a:t>
            </a:r>
            <a:r>
              <a:rPr lang="el-GR" sz="1400" i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έχει νομοθετήσει ..υπέρ </a:t>
            </a:r>
            <a:r>
              <a:rPr lang="el-GR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 Γαλλία , Βέλγιο</a:t>
            </a:r>
          </a:p>
          <a:p>
            <a:r>
              <a:rPr lang="el-GR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Ορισμένα ΚΜ/ επιχειρήσεις τροφίμων  προτιμούν :  εναρμονισμένη  διατροφική επισήμανση  + συνύπαρξη  με περιφερειακά  – εθνικά συστήματα ( σύστημα </a:t>
            </a: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Keyhole </a:t>
            </a:r>
            <a:r>
              <a:rPr lang="el-GR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 Σουηδία )- </a:t>
            </a:r>
            <a:r>
              <a:rPr lang="en-ID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US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raffic</a:t>
            </a: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light system</a:t>
            </a:r>
            <a: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(MTL)  </a:t>
            </a: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 ???-BREXIT ) </a:t>
            </a:r>
            <a:endParaRPr lang="el-GR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r>
              <a:rPr lang="el-GR" b="1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Επιχείρηματα</a:t>
            </a:r>
            <a:r>
              <a:rPr lang="el-GR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Διατροφική άποψη : εντοπισμός  κατάλληλων  και “υγιεινών τροφίμων”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Σύγκριση μεταξύ όμοιων κατηγοριών τροφίμων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Συσκευασίες τροφίμων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αποφυγή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σύγχυσης από διαφορετικούς  διατροφικούς ισχυρισμούς</a:t>
            </a:r>
            <a:endParaRPr lang="el-GR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:a16="http://schemas.microsoft.com/office/drawing/2014/main" id="{AB686BD3-A97B-4242-82CF-E1338848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4808" y="283692"/>
            <a:ext cx="1062155" cy="490599"/>
          </a:xfrm>
        </p:spPr>
        <p:txBody>
          <a:bodyPr/>
          <a:lstStyle/>
          <a:p>
            <a:fld id="{02D21890-9466-46F4-9DBC-04F83BC70FA3}" type="slidenum">
              <a:rPr lang="el-GR" smtClean="0">
                <a:highlight>
                  <a:srgbClr val="FFFF00"/>
                </a:highlight>
              </a:rPr>
              <a:t>13</a:t>
            </a:fld>
            <a:endParaRPr lang="el-G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41900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50000">
              <a:schemeClr val="bg2">
                <a:lumMod val="75000"/>
                <a:lumOff val="25000"/>
              </a:schemeClr>
            </a:gs>
            <a:gs pos="100000">
              <a:srgbClr val="CC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ειμένου 2">
            <a:extLst>
              <a:ext uri="{FF2B5EF4-FFF2-40B4-BE49-F238E27FC236}">
                <a16:creationId xmlns:a16="http://schemas.microsoft.com/office/drawing/2014/main" id="{3E45B00A-4CBE-47A3-AB94-80C963F21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144" y="4527007"/>
            <a:ext cx="11197710" cy="17479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l-GR" sz="16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1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Προσωπική άποψη του ομιλητή </a:t>
            </a:r>
            <a:r>
              <a:rPr lang="el-GR" sz="16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Το  σύστημα Nutri-Score παραλείπει να λάβει υπόψη επιμέρους στοιχεία που διαμορφώνουν την πραγματική διατροφική αξία του προϊόντος με αποτέλεσμα να τίθεται το ερώτημα αν  αποτυπώνεται   η πραγματική του διατροφική ποιότητα ( βλ. πλήρες κείμενο  :  </a:t>
            </a:r>
            <a:r>
              <a:rPr lang="en-ID" sz="16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www.fqt-consulting.com</a:t>
            </a:r>
            <a:r>
              <a:rPr lang="en-ID" sz="16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ID" sz="16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l-GR" sz="16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αρθρογραφία )</a:t>
            </a:r>
            <a:endParaRPr lang="en-ID" sz="16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l-GR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F44CF5-409F-43F5-A322-4321DB7E1435}"/>
              </a:ext>
            </a:extLst>
          </p:cNvPr>
          <p:cNvSpPr txBox="1"/>
          <p:nvPr/>
        </p:nvSpPr>
        <p:spPr>
          <a:xfrm>
            <a:off x="497144" y="583079"/>
            <a:ext cx="11197711" cy="3600986"/>
          </a:xfrm>
          <a:prstGeom prst="rect">
            <a:avLst/>
          </a:prstGeom>
          <a:gradFill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Ελληνική θέση </a:t>
            </a:r>
            <a:r>
              <a:rPr lang="el-GR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sz="18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ΑΡΝΗΤΙΚΗ</a:t>
            </a:r>
            <a:r>
              <a:rPr lang="el-GR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στην υιοθέτηση  συστήματος </a:t>
            </a:r>
            <a:r>
              <a:rPr lang="en-ID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FoP</a:t>
            </a:r>
            <a:r>
              <a:rPr lang="en-ID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l-GR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με κύριο άξονα   την αξιολόγηση   με βάση   τα διατροφικά 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χαρακτηριστικά  των τροφίμων</a:t>
            </a:r>
          </a:p>
          <a:p>
            <a:endParaRPr lang="el-GR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Επιχειρήματα</a:t>
            </a:r>
            <a:r>
              <a:rPr lang="el-GR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 αποφυγή κινδύνου   διαστρέβλωσης  της πραγματικής  διατροφικής αξίας του τροφίμου -      παραπλάνησης   καταναλωτή</a:t>
            </a:r>
            <a:r>
              <a:rPr lang="en-ID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l-GR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l-GR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Ελληνικές π</a:t>
            </a:r>
            <a:r>
              <a:rPr lang="el-GR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ροτάσεις</a:t>
            </a:r>
            <a:r>
              <a:rPr lang="el-GR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εξαίρεση   τρόφιμα με μοναδικό συστατικό ( μονοσύστατα )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προϊόντα Προστατευόμενης Ονομασίας Προελεύσεως (Π.Ο.Π)  (</a:t>
            </a:r>
            <a:r>
              <a:rPr lang="el-GR" sz="16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ΕΠΙΠ  </a:t>
            </a:r>
            <a:r>
              <a:rPr lang="en-ID" sz="16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 </a:t>
            </a:r>
            <a:r>
              <a:rPr lang="en-ID" sz="16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600" i="1" dirty="0">
              <a:solidFill>
                <a:srgbClr val="B33F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rgbClr val="B33F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l-GR" sz="1600" dirty="0">
                <a:solidFill>
                  <a:srgbClr val="B33F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επιστημονι</a:t>
            </a:r>
            <a:r>
              <a:rPr lang="el-GR" sz="1600" dirty="0">
                <a:solidFill>
                  <a:srgbClr val="B33F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κή -  τεχνική τεκμηρίωση  των λόγων μη υιοθέτησης του προωθούμενου συστήματος καθώς και των σχετικών προτάσεων :  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άγνωστες  στον ομιλητή </a:t>
            </a:r>
            <a:r>
              <a:rPr lang="el-GR" sz="1600" dirty="0">
                <a:solidFill>
                  <a:srgbClr val="B33F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l-GR" sz="1600" i="1" dirty="0">
              <a:solidFill>
                <a:srgbClr val="B33F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52DEA69-CF48-4811-9841-D4A03EAC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6875" y="6274921"/>
            <a:ext cx="575957" cy="490599"/>
          </a:xfrm>
        </p:spPr>
        <p:txBody>
          <a:bodyPr/>
          <a:lstStyle/>
          <a:p>
            <a:fld id="{02D21890-9466-46F4-9DBC-04F83BC70FA3}" type="slidenum">
              <a:rPr lang="el-GR" b="1" smtClean="0">
                <a:highlight>
                  <a:srgbClr val="FFFF00"/>
                </a:highlight>
              </a:rPr>
              <a:t>14</a:t>
            </a:fld>
            <a:endParaRPr lang="el-GR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03877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932081BA-68A6-4CA8-9AED-7EF156E5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1890-9466-46F4-9DBC-04F83BC70FA3}" type="slidenum">
              <a:rPr lang="el-GR" b="1" smtClean="0">
                <a:highlight>
                  <a:srgbClr val="FFFF00"/>
                </a:highlight>
              </a:rPr>
              <a:t>15</a:t>
            </a:fld>
            <a:endParaRPr lang="el-GR" b="1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826A6-0E87-4603-9AE9-3DBF11D579EA}"/>
              </a:ext>
            </a:extLst>
          </p:cNvPr>
          <p:cNvSpPr txBox="1"/>
          <p:nvPr/>
        </p:nvSpPr>
        <p:spPr>
          <a:xfrm>
            <a:off x="519876" y="210292"/>
            <a:ext cx="6098458" cy="392159"/>
          </a:xfrm>
          <a:prstGeom prst="rect">
            <a:avLst/>
          </a:prstGeom>
          <a:gradFill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D" b="1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</a:t>
            </a:r>
            <a:r>
              <a:rPr lang="en-ID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 </a:t>
            </a:r>
            <a:r>
              <a:rPr lang="en-ID" b="1" dirty="0">
                <a:highlight>
                  <a:srgbClr val="B33F3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</a:t>
            </a:r>
            <a:r>
              <a:rPr lang="en-ID" b="1" dirty="0">
                <a:solidFill>
                  <a:srgbClr val="000000"/>
                </a:solidFill>
                <a:highlight>
                  <a:srgbClr val="B33F3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του </a:t>
            </a:r>
            <a:r>
              <a:rPr lang="en-ID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Nutri</a:t>
            </a:r>
            <a:r>
              <a:rPr lang="el-G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ID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Score  </a:t>
            </a:r>
            <a:r>
              <a:rPr lang="el-GR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</a:t>
            </a:r>
            <a:r>
              <a:rPr lang="el-GR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συνοπτική προσέγγιση </a:t>
            </a:r>
            <a:r>
              <a:rPr lang="el-GR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4DD9C0-148A-4A92-A789-471DD68593F8}"/>
              </a:ext>
            </a:extLst>
          </p:cNvPr>
          <p:cNvSpPr txBox="1"/>
          <p:nvPr/>
        </p:nvSpPr>
        <p:spPr>
          <a:xfrm>
            <a:off x="519876" y="1195662"/>
            <a:ext cx="11367321" cy="392159"/>
          </a:xfrm>
          <a:prstGeom prst="rect">
            <a:avLst/>
          </a:prstGeom>
          <a:gradFill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el-GR" sz="1800" b="1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επικύρωση του αλγορίθμου</a:t>
            </a:r>
            <a:r>
              <a:rPr lang="el-GR" sz="1800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Nutri</a:t>
            </a:r>
            <a:r>
              <a:rPr lang="el-GR" sz="1800" b="1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ID" sz="1800" b="1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Score</a:t>
            </a:r>
            <a:r>
              <a:rPr lang="en-ID" sz="1800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1800" b="1" dirty="0">
                <a:solidFill>
                  <a:schemeClr val="bg2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τεκμήριο αξιοπιστίας  του συστήματος </a:t>
            </a:r>
            <a:endParaRPr lang="el-GR" sz="1800" b="1" dirty="0">
              <a:solidFill>
                <a:schemeClr val="bg2"/>
              </a:solidFill>
              <a:effectLst/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3480E2-B18A-4A3D-9BE3-6F870471E024}"/>
              </a:ext>
            </a:extLst>
          </p:cNvPr>
          <p:cNvSpPr txBox="1"/>
          <p:nvPr/>
        </p:nvSpPr>
        <p:spPr>
          <a:xfrm>
            <a:off x="519876" y="1713886"/>
            <a:ext cx="11367321" cy="1477328"/>
          </a:xfrm>
          <a:prstGeom prst="rect">
            <a:avLst/>
          </a:prstGeom>
          <a:gradFill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endParaRPr lang="en-US" b="1" dirty="0">
              <a:solidFill>
                <a:schemeClr val="bg2"/>
              </a:solidFill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l-GR" b="1" dirty="0">
                <a:solidFill>
                  <a:schemeClr val="bg2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Ικανή ένδειξη  αξιοπιστίας</a:t>
            </a:r>
            <a:r>
              <a:rPr lang="el-GR" dirty="0">
                <a:solidFill>
                  <a:srgbClr val="00B050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 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ο  επικυρωμένος αλγόριθμος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   στον οποίο βασίζεται ο υπολογισμός του 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Nutri-Score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και το γεγονός ότι   </a:t>
            </a:r>
            <a:r>
              <a:rPr lang="el-GR" sz="1800" b="1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έχει εφαρμοστεί σε   διάφορες κοόρτες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    προβάλλεται ως     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του και </a:t>
            </a:r>
            <a:r>
              <a:rPr lang="el-GR" sz="1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ειδικότερα   όσον αφορά την επιλογή των στοιχείων,  που ενσωματώνονται στον υπολογισμό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9CFFFE-4512-4C9D-85D1-E05B8CDDA0B3}"/>
              </a:ext>
            </a:extLst>
          </p:cNvPr>
          <p:cNvSpPr txBox="1"/>
          <p:nvPr/>
        </p:nvSpPr>
        <p:spPr>
          <a:xfrm>
            <a:off x="519876" y="4142359"/>
            <a:ext cx="11367319" cy="1454052"/>
          </a:xfrm>
          <a:prstGeom prst="rect">
            <a:avLst/>
          </a:prstGeom>
          <a:gradFill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920"/>
              </a:spcAft>
            </a:pPr>
            <a:r>
              <a:rPr lang="el-GR" b="1" dirty="0">
                <a:solidFill>
                  <a:schemeClr val="bg2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Πολυάριθμες έρευνες καταναλωτών</a:t>
            </a:r>
            <a:r>
              <a:rPr lang="el-GR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 δείχνουν   ότι   υπάρχει  </a:t>
            </a:r>
            <a:r>
              <a:rPr lang="el-GR" b="1" dirty="0">
                <a:solidFill>
                  <a:schemeClr val="bg2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ευνοϊκή επίδραση του μοντέλου  στις διατροφικές επιλογές</a:t>
            </a:r>
            <a:r>
              <a:rPr lang="el-GR" dirty="0">
                <a:solidFill>
                  <a:schemeClr val="bg2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 fontAlgn="base">
              <a:lnSpc>
                <a:spcPct val="115000"/>
              </a:lnSpc>
              <a:spcAft>
                <a:spcPts val="1920"/>
              </a:spcAft>
            </a:pPr>
            <a:r>
              <a:rPr lang="el-G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Nutri</a:t>
            </a:r>
            <a:r>
              <a:rPr lang="el-G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ID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Score </a:t>
            </a:r>
            <a:r>
              <a:rPr lang="el-G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D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συνεισφέρει κατ΄ανάγκη και  στη  </a:t>
            </a:r>
            <a:r>
              <a:rPr lang="el-GR" sz="1400" i="1" u="sng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θετική προοπτική επίδρασης  στη νοσηρότητα και τη θνησιμότητα από την άποψη   δημόσιας υγείας </a:t>
            </a:r>
            <a:r>
              <a:rPr lang="en-ID" sz="1400" i="1" u="sng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l-GR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  Υπερτιμημένη προσέγγιση </a:t>
            </a:r>
            <a:r>
              <a:rPr lang="en-ID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sz="1400" i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1400" i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3CCCF-D03F-4B87-B66D-E5A837963ECF}"/>
              </a:ext>
            </a:extLst>
          </p:cNvPr>
          <p:cNvSpPr txBox="1"/>
          <p:nvPr/>
        </p:nvSpPr>
        <p:spPr>
          <a:xfrm>
            <a:off x="210162" y="711128"/>
            <a:ext cx="2444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algn="ctr"/>
            <a:r>
              <a:rPr lang="el-GR" b="1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Εντοπιζόμενα </a:t>
            </a:r>
            <a:r>
              <a:rPr lang="en-ID" b="1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</a:t>
            </a:r>
            <a:endParaRPr lang="el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69BA56-343B-4014-90C9-5448B218040B}"/>
              </a:ext>
            </a:extLst>
          </p:cNvPr>
          <p:cNvSpPr txBox="1"/>
          <p:nvPr/>
        </p:nvSpPr>
        <p:spPr>
          <a:xfrm>
            <a:off x="519876" y="3343621"/>
            <a:ext cx="11367320" cy="646331"/>
          </a:xfrm>
          <a:prstGeom prst="rect">
            <a:avLst/>
          </a:prstGeom>
          <a:gradFill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Το </a:t>
            </a:r>
            <a:r>
              <a:rPr lang="el-GR" sz="1800" b="1" dirty="0">
                <a:solidFill>
                  <a:schemeClr val="bg1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Nutri-Score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1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λαμβάνει υπόψη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από διατροφολογική  άποψη, παραμέτρους , που αναγνωρίζονται με    επιστημονικά κριτήρια , ότι επιδρούν  </a:t>
            </a:r>
            <a:r>
              <a:rPr lang="el-GR" sz="18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αρνητικά ή θετικά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στην υγεία 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83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C039C141-85D5-4A78-914D-5ECA4415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1890-9466-46F4-9DBC-04F83BC70FA3}" type="slidenum">
              <a:rPr lang="el-GR" smtClean="0"/>
              <a:t>16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36F3B-E4CF-4A92-AA50-1C8F4C4A6443}"/>
              </a:ext>
            </a:extLst>
          </p:cNvPr>
          <p:cNvSpPr txBox="1"/>
          <p:nvPr/>
        </p:nvSpPr>
        <p:spPr>
          <a:xfrm>
            <a:off x="336160" y="268541"/>
            <a:ext cx="5077132" cy="369332"/>
          </a:xfrm>
          <a:prstGeom prst="rect">
            <a:avLst/>
          </a:prstGeom>
          <a:gradFill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chemeClr val="bg2"/>
                </a:solidFill>
                <a:highlight>
                  <a:srgbClr val="C9E7A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ID" b="1" dirty="0">
                <a:solidFill>
                  <a:schemeClr val="bg2"/>
                </a:solidFill>
                <a:highlight>
                  <a:srgbClr val="C9E7A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Nutri-Score :    </a:t>
            </a:r>
            <a:r>
              <a:rPr lang="el-GR" b="1" dirty="0">
                <a:solidFill>
                  <a:schemeClr val="bg2"/>
                </a:solidFill>
                <a:highlight>
                  <a:srgbClr val="C9E7A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εντοπιζόμενα  </a:t>
            </a:r>
            <a:r>
              <a:rPr lang="en-ID" b="1" dirty="0">
                <a:highlight>
                  <a:srgbClr val="B33F3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</a:t>
            </a: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3F40A-1D1F-4F74-89A3-AC55AEA9EEC2}"/>
              </a:ext>
            </a:extLst>
          </p:cNvPr>
          <p:cNvSpPr txBox="1"/>
          <p:nvPr/>
        </p:nvSpPr>
        <p:spPr>
          <a:xfrm>
            <a:off x="336159" y="3539039"/>
            <a:ext cx="11855839" cy="925125"/>
          </a:xfrm>
          <a:prstGeom prst="rect">
            <a:avLst/>
          </a:prstGeom>
          <a:gradFill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920"/>
              </a:spcAft>
            </a:pP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l-GR" sz="1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Nutri-Score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εξ ορισμού,  όπως όλα τα είδη -μέθοδοι    διατροφικής  επισήμανσης , </a:t>
            </a:r>
            <a:r>
              <a:rPr lang="el-GR" sz="1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δεν καλύπτει όλες τις διαστάσεις</a:t>
            </a:r>
            <a:r>
              <a:rPr lang="el-G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των τροφίμων </a:t>
            </a:r>
            <a:r>
              <a:rPr lang="el-GR" sz="1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(πχ. διατροφική ποιότητα, βαθμός μετασχηματισμού, παρουσία φυτοφαρμάκων , συντηρητικών , </a:t>
            </a:r>
            <a:r>
              <a:rPr lang="el-GR" sz="1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νεο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-σχηματιζόμενες τοξικές χημικές ενώσεις κ.λπ.).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C4ED40-0C61-467C-85B0-81D9CCEF2CDC}"/>
              </a:ext>
            </a:extLst>
          </p:cNvPr>
          <p:cNvSpPr txBox="1"/>
          <p:nvPr/>
        </p:nvSpPr>
        <p:spPr>
          <a:xfrm>
            <a:off x="336160" y="778080"/>
            <a:ext cx="11404326" cy="641971"/>
          </a:xfrm>
          <a:prstGeom prst="rect">
            <a:avLst/>
          </a:prstGeom>
          <a:gradFill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920"/>
              </a:spcAft>
            </a:pPr>
            <a:r>
              <a:rPr lang="el-GR" sz="1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Nutri-Score : </a:t>
            </a:r>
            <a:r>
              <a:rPr lang="el-GR" sz="1600" u="sng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Καμία μέθοδος επισήμανσης  δεν μπορεί να καλύπτει όλες  τις διαστάσεις,   με  ένα μοναδικό  δείκτη </a:t>
            </a:r>
            <a:r>
              <a:rPr lang="el-GR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λογότυπο ), καθώς  αυτές μπορεί να διαφέρουν    λόγω της διαφορετικής φύσης των τροφίμων </a:t>
            </a:r>
            <a:endParaRPr lang="el-GR" sz="16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9DADB5-B1EB-4823-9B6B-047BE5D58FCA}"/>
              </a:ext>
            </a:extLst>
          </p:cNvPr>
          <p:cNvSpPr txBox="1"/>
          <p:nvPr/>
        </p:nvSpPr>
        <p:spPr>
          <a:xfrm>
            <a:off x="336160" y="1524368"/>
            <a:ext cx="11855840" cy="1794594"/>
          </a:xfrm>
          <a:prstGeom prst="rect">
            <a:avLst/>
          </a:prstGeom>
          <a:gradFill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el-GR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Nutri-Score</a:t>
            </a:r>
            <a:r>
              <a:rPr lang="el-GR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  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αξιολογείται 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μόνο η   διατροφική πλευρά του τροφίμου μεταξύ ομοειδών κατηγοριών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αποτελεί ενδεχομένως  </a:t>
            </a:r>
            <a:r>
              <a:rPr lang="el-GR" sz="18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αδυναμία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el-GR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Αδυναμία : 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με την τρέχουσα στάθμη της  επιστημονικής  γνώσης, 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δεν είναι εφικτή η δημιουργία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ενός    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γενικού   δείκτη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που </a:t>
            </a:r>
            <a:r>
              <a:rPr lang="el-GR" sz="1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καλύπτει όλες τις διαφορετικές διαστάσεις των τροφίμων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που επηρεάζουν τη υγεία.  Τότε μια ενιαία εναρμονισμένη  και υποχρεωτική επισήμανση </a:t>
            </a:r>
            <a:r>
              <a:rPr lang="en-ID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FoP</a:t>
            </a:r>
            <a:r>
              <a:rPr lang="en-ID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θα είχε ουσιαστικότατο νόημα.</a:t>
            </a:r>
            <a:endParaRPr lang="el-G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578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168905CA-B035-440C-8E55-55CE86C8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2796" y="6174622"/>
            <a:ext cx="1062155" cy="490599"/>
          </a:xfrm>
        </p:spPr>
        <p:txBody>
          <a:bodyPr/>
          <a:lstStyle/>
          <a:p>
            <a:fld id="{02D21890-9466-46F4-9DBC-04F83BC70FA3}" type="slidenum">
              <a:rPr lang="el-GR" smtClean="0"/>
              <a:t>17</a:t>
            </a:fld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670A48-701D-4504-9F8C-63BACCF4925A}"/>
              </a:ext>
            </a:extLst>
          </p:cNvPr>
          <p:cNvSpPr txBox="1"/>
          <p:nvPr/>
        </p:nvSpPr>
        <p:spPr>
          <a:xfrm>
            <a:off x="127049" y="297121"/>
            <a:ext cx="6787311" cy="369332"/>
          </a:xfrm>
          <a:prstGeom prst="rect">
            <a:avLst/>
          </a:prstGeom>
          <a:gradFill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chemeClr val="bg2"/>
                </a:solidFill>
                <a:highlight>
                  <a:srgbClr val="C9E7A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ID" b="1" dirty="0">
                <a:solidFill>
                  <a:schemeClr val="bg2"/>
                </a:solidFill>
                <a:highlight>
                  <a:srgbClr val="C9E7A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Nutri-Score :    </a:t>
            </a:r>
            <a:r>
              <a:rPr lang="el-GR" b="1" dirty="0">
                <a:solidFill>
                  <a:schemeClr val="bg2"/>
                </a:solidFill>
                <a:highlight>
                  <a:srgbClr val="C9E7A7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εντοπιζόμενα  </a:t>
            </a:r>
            <a:r>
              <a:rPr lang="en-ID" b="1" dirty="0">
                <a:highlight>
                  <a:srgbClr val="B33F3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</a:t>
            </a:r>
            <a:r>
              <a:rPr lang="el-GR" b="1" dirty="0">
                <a:highlight>
                  <a:srgbClr val="B33F3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l-GR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συνέχεια</a:t>
            </a:r>
            <a:r>
              <a:rPr lang="el-GR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3BE311-6A9C-4250-8944-C5A908D3D572}"/>
              </a:ext>
            </a:extLst>
          </p:cNvPr>
          <p:cNvSpPr txBox="1"/>
          <p:nvPr/>
        </p:nvSpPr>
        <p:spPr>
          <a:xfrm>
            <a:off x="127049" y="972386"/>
            <a:ext cx="11935403" cy="710707"/>
          </a:xfrm>
          <a:prstGeom prst="rect">
            <a:avLst/>
          </a:prstGeom>
          <a:gradFill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920"/>
              </a:spcAft>
            </a:pPr>
            <a:r>
              <a:rPr lang="el-G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Διατροφική ποιότητα και 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πεξεργασία των τροφίμων  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δυο διαφορετικές διαστάσεις ,  που μπορούν να </a:t>
            </a:r>
            <a:r>
              <a:rPr lang="el-GR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επηρεάσουν την υγεία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l-G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θετικά 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ή και </a:t>
            </a:r>
            <a:r>
              <a:rPr lang="el-G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αρνητικά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( πχ. η περίπτωση  υπερ-επεξεργασμένων τροφίμων 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E7575-59EE-4E2C-8E07-9B33D1E36AEC}"/>
              </a:ext>
            </a:extLst>
          </p:cNvPr>
          <p:cNvSpPr txBox="1"/>
          <p:nvPr/>
        </p:nvSpPr>
        <p:spPr>
          <a:xfrm>
            <a:off x="129544" y="2186620"/>
            <a:ext cx="11935405" cy="710707"/>
          </a:xfrm>
          <a:prstGeom prst="rect">
            <a:avLst/>
          </a:prstGeom>
          <a:gradFill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88900" algn="just" fontAlgn="base">
              <a:lnSpc>
                <a:spcPct val="115000"/>
              </a:lnSpc>
              <a:spcAft>
                <a:spcPts val="1000"/>
              </a:spcAft>
            </a:pPr>
            <a:r>
              <a:rPr lang="el-GR" sz="1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sz="1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μη ολιστική κάλυψη όλων των διαστάσεων των τροφίμων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από το προωθούμενο σύστημα </a:t>
            </a:r>
            <a:r>
              <a:rPr lang="el-GR" sz="1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αποτελεί </a:t>
            </a:r>
            <a:r>
              <a:rPr lang="el-GR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σοβαρό μειονέκτημα του </a:t>
            </a:r>
            <a:r>
              <a:rPr lang="en-ID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Nutri</a:t>
            </a:r>
            <a:r>
              <a:rPr lang="el-GR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ID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Score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8F854F-9CC2-49C1-9F4A-E34D729EEC12}"/>
              </a:ext>
            </a:extLst>
          </p:cNvPr>
          <p:cNvSpPr txBox="1"/>
          <p:nvPr/>
        </p:nvSpPr>
        <p:spPr>
          <a:xfrm>
            <a:off x="127049" y="4826817"/>
            <a:ext cx="11935405" cy="1347805"/>
          </a:xfrm>
          <a:prstGeom prst="rect">
            <a:avLst/>
          </a:prstGeom>
          <a:gradFill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βαθμός επεξεργασίας των τροφίμων,  η παρουσία προσθέτων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[</a:t>
            </a:r>
            <a:r>
              <a:rPr lang="el-GR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τεχνητές  χρωστικές ουσίες, συντηρητικά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γαλακτωματοποιητές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ενισχυτικά γεύσης, γλυκαντικά κ.λπ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 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μολυντές τροφίμων 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NFCs</a:t>
            </a:r>
            <a:r>
              <a:rPr lang="el-GR" sz="14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ID" sz="14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</a:t>
            </a:r>
            <a:r>
              <a:rPr lang="el-GR" sz="14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ID" sz="14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formed contaminants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 ) ], ( πχ. </a:t>
            </a:r>
            <a:r>
              <a:rPr lang="el-GR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ακρυλαμίδιο, νιτροζαμίνες,  φουράνια</a:t>
            </a:r>
            <a:r>
              <a:rPr lang="el-GR" sz="1400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κ.λπ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.),  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ουσίες που μεταναστεύουν από τη συσκευασία, φυτοφάρμακα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(</a:t>
            </a:r>
            <a:r>
              <a:rPr lang="el-GR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εντομοκτόνα, μυκητοκτόνα και ζιζανιοκτόνα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 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αντιβιοτικά 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ή άλλοι   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περιβαλλοντικοί μολυντές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( </a:t>
            </a:r>
            <a:r>
              <a:rPr lang="el-GR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πχ. διοξίνες, βαρέα μέταλλα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l-G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BF8EB5-F79E-4277-86CD-B549D14C2A37}"/>
              </a:ext>
            </a:extLst>
          </p:cNvPr>
          <p:cNvSpPr txBox="1"/>
          <p:nvPr/>
        </p:nvSpPr>
        <p:spPr>
          <a:xfrm>
            <a:off x="127049" y="3301740"/>
            <a:ext cx="11935403" cy="925125"/>
          </a:xfrm>
          <a:prstGeom prst="rect">
            <a:avLst/>
          </a:prstGeom>
          <a:gradFill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920"/>
              </a:spcAft>
            </a:pPr>
            <a:r>
              <a:rPr lang="el-GR" sz="1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σημασία  βιομηχανικής επεξεργασίας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των</a:t>
            </a:r>
            <a:r>
              <a:rPr lang="el-GR" sz="1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τεχνολογιών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l-GR" sz="1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   συστατικών που αναπτύσσονται   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από τη σύγχρονη επιστήμη και τεχνολογία των τροφίμων, σχετικά με τη φύση των τροφίμων και την επίδραση αυτών επί της υγείας του καταναλωτή    , φαίνεται ότι είναι γενικά </a:t>
            </a:r>
            <a:r>
              <a:rPr lang="el-GR" sz="1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υποτιμημένη</a:t>
            </a:r>
            <a:endParaRPr lang="el-GR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41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86793276-52AD-4DC3-8C2E-716497A7D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1890-9466-46F4-9DBC-04F83BC70FA3}" type="slidenum">
              <a:rPr lang="el-GR" smtClean="0"/>
              <a:t>18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6A4131-398C-4B6D-A4CA-D7FECB0C03A1}"/>
              </a:ext>
            </a:extLst>
          </p:cNvPr>
          <p:cNvSpPr txBox="1"/>
          <p:nvPr/>
        </p:nvSpPr>
        <p:spPr>
          <a:xfrm>
            <a:off x="1" y="1855908"/>
            <a:ext cx="12192000" cy="2957476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rgbClr val="CCFFFF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lvl="0" algn="just" fontAlgn="base">
              <a:spcAft>
                <a:spcPts val="1920"/>
              </a:spcAft>
            </a:pPr>
            <a:r>
              <a:rPr lang="el-GR" sz="16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Παρατήρηση  </a:t>
            </a:r>
            <a:r>
              <a:rPr lang="el-GR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σε  ένα σύστημα διατροφικής αξιολόγησης  είναι σημαντικό :</a:t>
            </a:r>
            <a:endParaRPr lang="en-US" sz="1600" b="1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spcAft>
                <a:spcPts val="1920"/>
              </a:spcAft>
              <a:buFont typeface="Symbol" panose="05050102010706020507" pitchFamily="18" charset="2"/>
              <a:buChar char=""/>
            </a:pPr>
            <a:r>
              <a:rPr lang="el-GR" sz="16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αναλύονται και να  λαμβάνονται υπόψη οι δυνητικοί κίνδυνοι,  που συνδέονται με καθεμία από τις  διαστάσεις  των τροφίμων </a:t>
            </a:r>
            <a:endParaRPr lang="el-GR" sz="16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el-GR" sz="16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είναι γνωστοί οι</a:t>
            </a:r>
            <a:r>
              <a:rPr lang="el-GR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l-GR" sz="16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παράγοντες,   που ενοχοποιούνται σε σχέση με τους αναγνωριζόμενους δυνητικούς  κινδύνους</a:t>
            </a:r>
            <a:r>
              <a:rPr lang="el-GR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l-GR" sz="16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κάθε μια από τις διαστάσεις αυτές </a:t>
            </a:r>
          </a:p>
          <a:p>
            <a:pPr marL="342900" lvl="0" indent="-342900" algn="just" fontAlgn="base">
              <a:buFont typeface="Symbol" panose="05050102010706020507" pitchFamily="18" charset="2"/>
              <a:buChar char=""/>
              <a:tabLst>
                <a:tab pos="630555" algn="l"/>
              </a:tabLst>
            </a:pPr>
            <a:endParaRPr lang="el-GR" sz="16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el-GR" sz="16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είναι γνωστές</a:t>
            </a:r>
            <a:r>
              <a:rPr lang="el-GR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sz="16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λαμβάνονται υπόψη  οι πραγματικές επιπτώσεις στην υγεία του καταναλωτή </a:t>
            </a:r>
            <a:r>
              <a:rPr lang="el-GR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των διαφόρων     “ </a:t>
            </a:r>
            <a:r>
              <a:rPr lang="el-GR" sz="16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μη θρεπτικών</a:t>
            </a:r>
            <a:r>
              <a:rPr lang="el-GR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  </a:t>
            </a:r>
            <a:r>
              <a:rPr lang="el-GR" sz="16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παραγόντων </a:t>
            </a:r>
            <a:r>
              <a:rPr lang="el-GR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των τροφίμων    και </a:t>
            </a:r>
          </a:p>
          <a:p>
            <a:pPr marL="342900" lvl="0" indent="-342900" algn="just" fontAlgn="base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630555" algn="l"/>
              </a:tabLst>
            </a:pPr>
            <a:endParaRPr lang="el-GR" sz="16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sz="16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ερευνάται,</a:t>
            </a:r>
            <a:r>
              <a:rPr lang="el-GR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αν υπάρχει ,  ενδεχομένως </a:t>
            </a:r>
            <a:r>
              <a:rPr lang="el-GR" sz="16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συνεργιστική δράση</a:t>
            </a:r>
            <a:r>
              <a:rPr lang="el-GR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των “ </a:t>
            </a:r>
            <a:r>
              <a:rPr lang="el-GR" sz="16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μη θρεπτικών</a:t>
            </a:r>
            <a:r>
              <a:rPr lang="el-GR" sz="16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  παραγόντων </a:t>
            </a: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76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C02F6C1-D1D5-41F6-9DF1-E29B02D7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1890-9466-46F4-9DBC-04F83BC70FA3}" type="slidenum">
              <a:rPr lang="el-GR" smtClean="0"/>
              <a:t>19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B196A6-C841-4130-B717-087E2445935D}"/>
              </a:ext>
            </a:extLst>
          </p:cNvPr>
          <p:cNvSpPr txBox="1"/>
          <p:nvPr/>
        </p:nvSpPr>
        <p:spPr>
          <a:xfrm>
            <a:off x="1504336" y="2551471"/>
            <a:ext cx="8554064" cy="1458348"/>
          </a:xfrm>
          <a:prstGeom prst="rect">
            <a:avLst/>
          </a:prstGeom>
          <a:gradFill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</a:pPr>
            <a:endParaRPr lang="el-GR" sz="1800" b="1" dirty="0">
              <a:solidFill>
                <a:srgbClr val="365F9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200"/>
              </a:spcBef>
            </a:pPr>
            <a:r>
              <a:rPr lang="el-GR" sz="2000" b="1" dirty="0">
                <a:solidFill>
                  <a:srgbClr val="365F9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Τα παραδοσιακά τρόφιμα </a:t>
            </a:r>
          </a:p>
          <a:p>
            <a:pPr>
              <a:lnSpc>
                <a:spcPct val="115000"/>
              </a:lnSpc>
              <a:spcBef>
                <a:spcPts val="200"/>
              </a:spcBef>
            </a:pPr>
            <a:endParaRPr lang="el-GR" b="1" dirty="0">
              <a:solidFill>
                <a:srgbClr val="365F9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el-GR" sz="1800" b="1" dirty="0">
                <a:solidFill>
                  <a:srgbClr val="365F9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>
                <a:solidFill>
                  <a:srgbClr val="365F9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ειδικό κεφάλαιο </a:t>
            </a:r>
            <a:endParaRPr lang="el-GR" sz="2400" b="1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31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02E8D2E-CAE4-4517-9EA9-1368BC100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50" y="2145650"/>
            <a:ext cx="1921183" cy="128335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27016221-1C83-43CD-96A8-83BB04EA6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960" y="3077888"/>
            <a:ext cx="4570611" cy="70222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F8CAD2E-5970-4FCB-8B70-AAEA2429B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50" y="766584"/>
            <a:ext cx="11943099" cy="8413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CBF45C-1044-48F3-80C4-F39500402A55}"/>
              </a:ext>
            </a:extLst>
          </p:cNvPr>
          <p:cNvSpPr txBox="1"/>
          <p:nvPr/>
        </p:nvSpPr>
        <p:spPr>
          <a:xfrm>
            <a:off x="172743" y="4311455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Η 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διατροφική πληροφόρηση – Επισήμανση  </a:t>
            </a:r>
            <a:endParaRPr lang="el-GR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Διάγραμμα 9">
            <a:extLst>
              <a:ext uri="{FF2B5EF4-FFF2-40B4-BE49-F238E27FC236}">
                <a16:creationId xmlns:a16="http://schemas.microsoft.com/office/drawing/2014/main" id="{E32D8EAC-A46D-4BCE-94E4-42C885A862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3472218"/>
              </p:ext>
            </p:extLst>
          </p:nvPr>
        </p:nvGraphicFramePr>
        <p:xfrm>
          <a:off x="2371232" y="1252025"/>
          <a:ext cx="7799710" cy="296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FEBEEF6-B066-4EBC-93EC-9D8E0BBF72B3}"/>
              </a:ext>
            </a:extLst>
          </p:cNvPr>
          <p:cNvSpPr txBox="1"/>
          <p:nvPr/>
        </p:nvSpPr>
        <p:spPr>
          <a:xfrm>
            <a:off x="124450" y="4680787"/>
            <a:ext cx="11943099" cy="646331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Ουσιώδες   στοιχείο μιας ολοκληρωμένης στρατηγικής για τη δημόσια υγεία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Β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οηθά   τον  καταναλωτή  να κάνει πιο “κατάλληλες ”   επιλογές  τροφίμων  της επιθυμητής  διαθρεπτικής   αξίας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4F07D2-3F58-4B0A-8211-C00AE8D0564D}"/>
              </a:ext>
            </a:extLst>
          </p:cNvPr>
          <p:cNvSpPr txBox="1"/>
          <p:nvPr/>
        </p:nvSpPr>
        <p:spPr>
          <a:xfrm>
            <a:off x="143133" y="5491251"/>
            <a:ext cx="11924416" cy="120032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Θ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εσπισμένο πρότυπο υποχρεωτικής  διατροφικής επισήμανσης</a:t>
            </a:r>
          </a:p>
          <a:p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Καθοδήγηση   καταναλωτή    πώς  ένα  συγκεκριμένο προϊόν μπορεί να εντάσσεται στο πλαίσιο μιας  </a:t>
            </a:r>
            <a:r>
              <a:rPr lang="el-GR" sz="18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επιθυμητής,  ισορροπημένης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διατροφής</a:t>
            </a:r>
            <a:endParaRPr lang="el-GR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6" name="Θέση αριθμού διαφάνειας 15">
            <a:extLst>
              <a:ext uri="{FF2B5EF4-FFF2-40B4-BE49-F238E27FC236}">
                <a16:creationId xmlns:a16="http://schemas.microsoft.com/office/drawing/2014/main" id="{F461AEEB-C0DF-4B96-B801-6E994E2C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1890-9466-46F4-9DBC-04F83BC70FA3}" type="slidenum">
              <a:rPr lang="el-GR" b="1" smtClean="0">
                <a:highlight>
                  <a:srgbClr val="FFFF00"/>
                </a:highlight>
              </a:rPr>
              <a:t>2</a:t>
            </a:fld>
            <a:endParaRPr lang="el-GR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94470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9AE76210-38F8-4C5C-A070-03D0519C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1890-9466-46F4-9DBC-04F83BC70FA3}" type="slidenum">
              <a:rPr lang="el-GR" smtClean="0"/>
              <a:t>20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853D76-8C98-4346-BE2C-66D078964C98}"/>
              </a:ext>
            </a:extLst>
          </p:cNvPr>
          <p:cNvSpPr txBox="1"/>
          <p:nvPr/>
        </p:nvSpPr>
        <p:spPr>
          <a:xfrm>
            <a:off x="1504336" y="2551471"/>
            <a:ext cx="8554064" cy="1458348"/>
          </a:xfrm>
          <a:prstGeom prst="rect">
            <a:avLst/>
          </a:prstGeom>
          <a:gradFill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</a:pPr>
            <a:endParaRPr lang="el-GR" sz="1800" b="1" dirty="0">
              <a:solidFill>
                <a:srgbClr val="365F9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200"/>
              </a:spcBef>
            </a:pPr>
            <a:r>
              <a:rPr lang="el-GR" sz="2000" b="1">
                <a:solidFill>
                  <a:srgbClr val="365F9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ΕΥΧΑΡΙΣΤΩ ΓΙΑ ΤΗ ΠΡΟΣΟΧΗ ΣΑΣ </a:t>
            </a:r>
            <a:endParaRPr lang="el-GR" sz="2000" b="1" dirty="0">
              <a:solidFill>
                <a:srgbClr val="365F9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</a:pPr>
            <a:endParaRPr lang="el-GR" b="1" dirty="0">
              <a:solidFill>
                <a:srgbClr val="365F9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el-GR" sz="1800" b="1" dirty="0">
                <a:solidFill>
                  <a:srgbClr val="365F9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b="1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750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DA41C25-5496-407D-898A-67CACC3C1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965" y="0"/>
            <a:ext cx="5912069" cy="6858000"/>
          </a:xfrm>
          <a:prstGeom prst="rect">
            <a:avLst/>
          </a:prstGeo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C8F5334-7C70-4A01-9200-B753476A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1890-9466-46F4-9DBC-04F83BC70FA3}" type="slidenum">
              <a:rPr lang="el-GR" b="1" smtClean="0">
                <a:highlight>
                  <a:srgbClr val="FFFF00"/>
                </a:highlight>
              </a:rPr>
              <a:t>21</a:t>
            </a:fld>
            <a:endParaRPr lang="el-GR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4899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0D7E35-1C6F-42D9-886B-AE3C8CF5BD25}"/>
              </a:ext>
            </a:extLst>
          </p:cNvPr>
          <p:cNvSpPr txBox="1"/>
          <p:nvPr/>
        </p:nvSpPr>
        <p:spPr>
          <a:xfrm>
            <a:off x="309716" y="282743"/>
            <a:ext cx="11503742" cy="369332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Σ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χέδιο δράσης της Ευρωπαϊκής Επιτροπής “</a:t>
            </a:r>
            <a:r>
              <a:rPr lang="en-ID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 farm to fork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727E9C-D74A-45AC-8E66-6B1A29D1901A}"/>
              </a:ext>
            </a:extLst>
          </p:cNvPr>
          <p:cNvSpPr txBox="1"/>
          <p:nvPr/>
        </p:nvSpPr>
        <p:spPr>
          <a:xfrm>
            <a:off x="309716" y="1082874"/>
            <a:ext cx="11503742" cy="5078313"/>
          </a:xfrm>
          <a:prstGeom prst="rect">
            <a:avLst/>
          </a:prstGeom>
          <a:gradFill>
            <a:gsLst>
              <a:gs pos="90841">
                <a:schemeClr val="accent5">
                  <a:lumMod val="40000"/>
                  <a:lumOff val="60000"/>
                </a:schemeClr>
              </a:gs>
              <a:gs pos="78650">
                <a:schemeClr val="accent5">
                  <a:lumMod val="40000"/>
                  <a:lumOff val="6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  <a:gs pos="50000">
                <a:srgbClr val="CCFFFF"/>
              </a:gs>
              <a:gs pos="100000">
                <a:schemeClr val="tx1"/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Μ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έχρι το τέλος του 2022 θέσπιση εναρμονισμένου συστήματος υποχρεωτικής  διατροφικής  επισήμανσης  στην  πρόσθια όψη 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(FOP)*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της συσκευασίας των τροφίμων. </a:t>
            </a:r>
          </a:p>
          <a:p>
            <a:endParaRPr lang="el-G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Ν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ομοθετικές  πρωτοβουλίες  για 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βελτιωμένη επισήμανση των τροφίμων 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και προς την κατεύθυνση αυτή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δείχνει η πρόβλεψη του Κανονισμού   (ΕΕ) 1169/2011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Προϋπόθεση :   Επιλογή ενός 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επικυρωμένου συστήματος διαθρεπτικού  προφίλ συστατικών</a:t>
            </a:r>
            <a:endParaRPr lang="en-ID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Ο  Κανονισμός δεν ορίζει 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ποιο σύστημα διατροφικού προφίλ  τροφίμων  θα πρέπει να χρησιμοποιείται 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για την εφαρμογή της επισήμανσης </a:t>
            </a:r>
            <a:r>
              <a:rPr lang="en-ID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FoPL</a:t>
            </a:r>
            <a:endParaRPr lang="el-G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Σύμφωνα με   τη θέση των 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ΠΟΥ, ΕΕ, BEUC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ελάχιστα κοινά κριτήρια για κατηγορίες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τροφίμων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μ</a:t>
            </a:r>
            <a:r>
              <a:rPr lang="el-GR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είωση   προβολής </a:t>
            </a:r>
            <a:r>
              <a:rPr lang="el-GR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υπερβολικών ή και παραπλανητικών ,  μη υποχρεωτικών ( προαιρετικών ) ισχυρισμών (επισήμανση  - διαφήμιση των τροφίμων )</a:t>
            </a:r>
          </a:p>
          <a:p>
            <a:pPr lvl="1"/>
            <a:endParaRPr lang="el-GR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l-GR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A5B1DB90-0D28-4ADF-BD3A-1C02D9FE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1890-9466-46F4-9DBC-04F83BC70FA3}" type="slidenum">
              <a:rPr lang="el-GR" b="1" smtClean="0">
                <a:highlight>
                  <a:srgbClr val="FFFF00"/>
                </a:highlight>
              </a:rPr>
              <a:t>3</a:t>
            </a:fld>
            <a:endParaRPr lang="el-GR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6191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F1758D-00FC-4E1C-B810-C93F9FFBBD50}"/>
              </a:ext>
            </a:extLst>
          </p:cNvPr>
          <p:cNvSpPr txBox="1"/>
          <p:nvPr/>
        </p:nvSpPr>
        <p:spPr>
          <a:xfrm>
            <a:off x="339211" y="1506341"/>
            <a:ext cx="11164527" cy="3328796"/>
          </a:xfrm>
          <a:prstGeom prst="rect">
            <a:avLst/>
          </a:prstGeom>
          <a:gradFill>
            <a:gsLst>
              <a:gs pos="51100">
                <a:schemeClr val="accent3">
                  <a:lumMod val="20000"/>
                  <a:lumOff val="80000"/>
                </a:schemeClr>
              </a:gs>
              <a:gs pos="5846">
                <a:srgbClr val="C9E7A7"/>
              </a:gs>
              <a:gs pos="0">
                <a:srgbClr val="B33F33"/>
              </a:gs>
              <a:gs pos="74000">
                <a:srgbClr val="C9E7A7"/>
              </a:gs>
              <a:gs pos="83000">
                <a:schemeClr val="accent5">
                  <a:lumMod val="60000"/>
                  <a:lumOff val="40000"/>
                </a:schemeClr>
              </a:gs>
              <a:gs pos="100000">
                <a:srgbClr val="C9E7A7"/>
              </a:gs>
            </a:gsLst>
            <a:lin ang="5400000" scaled="1"/>
          </a:gradFill>
          <a:ln cmpd="thinThick">
            <a:gradFill>
              <a:gsLst>
                <a:gs pos="5846">
                  <a:srgbClr val="FEEFF2"/>
                </a:gs>
                <a:gs pos="0">
                  <a:srgbClr val="B33F33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C00000"/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57225" algn="l"/>
              </a:tabLst>
            </a:pPr>
            <a:r>
              <a:rPr lang="el-GR" sz="1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Προαιρετική  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διατροφική επισήμανση  με τη χρήση   χρωματικής κωδικοποίησης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έχουν μελετηθεί διάφορα συστήματα  :  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l-GR" sz="1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raffic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light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(MTL) , 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NOVA, </a:t>
            </a:r>
            <a:r>
              <a:rPr lang="en-ID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ALSES, SAIN,LIM, </a:t>
            </a:r>
            <a:r>
              <a:rPr lang="el-GR" sz="1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Keyhole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κλπ.) 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57225" algn="l"/>
              </a:tabLst>
            </a:pPr>
            <a:r>
              <a:rPr lang="el-G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MTL : </a:t>
            </a:r>
            <a:r>
              <a:rPr lang="el-G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ύστημα πολλαπλών 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φωτεινών σηματοδοτών: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57225" algn="l"/>
              </a:tabLst>
            </a:pP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Προτιμάται  από τους καταναλωτές  </a:t>
            </a:r>
            <a:r>
              <a:rPr lang="en-ID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vs. 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 GDA* (</a:t>
            </a:r>
            <a:r>
              <a:rPr lang="el-GR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ποσοστό  της συνιστώμενης ημερήσιας  πρόσληψης) </a:t>
            </a:r>
            <a:endParaRPr lang="en-ID" sz="16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657225" algn="l"/>
              </a:tabLst>
            </a:pP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περισσότερο κατανοητό </a:t>
            </a:r>
            <a:r>
              <a:rPr lang="en-ID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 αξιολόγηση - % GDA απαιτεί  αριθμητικές δεξιότητες )</a:t>
            </a:r>
            <a:endParaRPr lang="en-ID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657225" algn="l"/>
              </a:tabLst>
            </a:pP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έχει τύχει αποδοχής και υποστήριξης από ομάδες του τομέα της Υγείας , από ομάδες καταναλωτών  </a:t>
            </a:r>
            <a:r>
              <a:rPr lang="en-ID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657225" algn="l"/>
              </a:tabLst>
            </a:pP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υιοθέτηση από πολλούς παρασκευαστές</a:t>
            </a:r>
            <a:r>
              <a:rPr lang="en-ID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τροφίμων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el-GR" sz="24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* </a:t>
            </a:r>
            <a:r>
              <a:rPr lang="el-GR" sz="1200" b="1" i="1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Συστήματα χρωματικής  κωδικοποίησης – σύγκριση  βλ. </a:t>
            </a:r>
            <a:r>
              <a:rPr lang="en-US" sz="1200" b="1" i="1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l-GR" sz="1200" b="1" i="1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200" b="1" i="1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publications</a:t>
            </a:r>
            <a:r>
              <a:rPr lang="el-GR" sz="1200" b="1" i="1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b="1" i="1" dirty="0" err="1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jrc</a:t>
            </a:r>
            <a:r>
              <a:rPr lang="el-GR" sz="1200" b="1" i="1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b="1" i="1" dirty="0" err="1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l-GR" sz="1200" b="1" i="1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b="1" i="1" dirty="0" err="1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europa</a:t>
            </a:r>
            <a:r>
              <a:rPr lang="el-GR" sz="1200" b="1" i="1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b="1" i="1" dirty="0" err="1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l-GR" sz="1200" b="1" i="1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b="1" i="1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repository</a:t>
            </a:r>
            <a:r>
              <a:rPr lang="el-GR" sz="1200" b="1" i="1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b="1" i="1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bitstream</a:t>
            </a:r>
            <a:r>
              <a:rPr lang="el-GR" sz="1200" b="1" i="1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b="1" i="1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JRC</a:t>
            </a:r>
            <a:r>
              <a:rPr lang="el-GR" sz="1200" b="1" i="1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113586/</a:t>
            </a:r>
            <a:r>
              <a:rPr lang="en-US" sz="1200" b="1" i="1" dirty="0" err="1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kjna</a:t>
            </a:r>
            <a:r>
              <a:rPr lang="el-GR" sz="1200" b="1" i="1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29811</a:t>
            </a:r>
            <a:r>
              <a:rPr lang="en-US" sz="1200" b="1" i="1" dirty="0" err="1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enn</a:t>
            </a:r>
            <a:r>
              <a:rPr lang="el-GR" sz="1200" b="1" i="1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_1.</a:t>
            </a:r>
            <a:r>
              <a:rPr lang="en-US" sz="1200" b="1" i="1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endParaRPr lang="el-GR" sz="2400" b="1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C52161-27A7-415E-96A9-D6DB87C335A4}"/>
              </a:ext>
            </a:extLst>
          </p:cNvPr>
          <p:cNvSpPr txBox="1"/>
          <p:nvPr/>
        </p:nvSpPr>
        <p:spPr>
          <a:xfrm>
            <a:off x="339211" y="5073566"/>
            <a:ext cx="11164529" cy="1118255"/>
          </a:xfrm>
          <a:prstGeom prst="rect">
            <a:avLst/>
          </a:prstGeom>
          <a:gradFill>
            <a:gsLst>
              <a:gs pos="90841">
                <a:schemeClr val="accent4">
                  <a:lumMod val="20000"/>
                  <a:lumOff val="80000"/>
                </a:schemeClr>
              </a:gs>
              <a:gs pos="78650">
                <a:srgbClr val="92D050"/>
              </a:gs>
              <a:gs pos="0">
                <a:schemeClr val="accent3">
                  <a:lumMod val="60000"/>
                  <a:lumOff val="40000"/>
                </a:schemeClr>
              </a:gs>
              <a:gs pos="50000">
                <a:srgbClr val="CCFFFF"/>
              </a:gs>
              <a:gs pos="100000">
                <a:srgbClr val="C9E7A7"/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R="81915" algn="just">
              <a:spcAft>
                <a:spcPts val="1000"/>
              </a:spcAft>
              <a:tabLst>
                <a:tab pos="90170" algn="l"/>
                <a:tab pos="3780790" algn="l"/>
              </a:tabLst>
            </a:pPr>
            <a:r>
              <a:rPr lang="el-G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Γενικά :   ένα ΣΧΚ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 </a:t>
            </a:r>
          </a:p>
          <a:p>
            <a:pPr marL="285750" marR="81915" indent="-28575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0170" algn="l"/>
                <a:tab pos="3780790" algn="l"/>
              </a:tabLst>
            </a:pPr>
            <a:r>
              <a:rPr lang="el-G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επεξεργασμένα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τρόφιμα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l-G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δεν αποτυπώνει μια </a:t>
            </a:r>
            <a:r>
              <a:rPr lang="el-G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ολιστική προσέγγιση αξιολόγησης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marR="81915" indent="-28575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0170" algn="l"/>
                <a:tab pos="3780790" algn="l"/>
              </a:tabLst>
            </a:pP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δεν λαμβάνονται υπόψη  σημαντικότατοι </a:t>
            </a:r>
            <a:r>
              <a:rPr lang="el-GR" sz="1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παράγοντες των  τροφίμων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που συνθέτουν  όλες τις λεγόμενες</a:t>
            </a:r>
            <a:r>
              <a:rPr lang="el-G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διαστάσεις</a:t>
            </a:r>
            <a:r>
              <a:rPr lang="el-G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αυτών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09E61A-C905-4E25-9469-B7BA3EB62F1D}"/>
              </a:ext>
            </a:extLst>
          </p:cNvPr>
          <p:cNvSpPr txBox="1"/>
          <p:nvPr/>
        </p:nvSpPr>
        <p:spPr>
          <a:xfrm>
            <a:off x="339213" y="254086"/>
            <a:ext cx="11164529" cy="923330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CCFFFF"/>
              </a:gs>
              <a:gs pos="100000">
                <a:srgbClr val="92D050"/>
              </a:gs>
            </a:gsLst>
            <a:lin ang="5400000" scaled="1"/>
          </a:gradFill>
          <a:ln w="34925" cmpd="thickThin">
            <a:gradFill>
              <a:gsLst>
                <a:gs pos="0">
                  <a:srgbClr val="B33F33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Σ</a:t>
            </a:r>
            <a:r>
              <a:rPr lang="el-GR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υστήματα χρωματικής κωδικοποίησης  :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Χρήση λογότυπων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σύγκριση  παρόμοιων προϊόντων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εφαρμογή ιδιαίτερα για τα </a:t>
            </a: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επεξεργασμένα  τρόφιμα 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83646E2-4DEA-4105-94F4-13D774C1B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1890-9466-46F4-9DBC-04F83BC70FA3}" type="slidenum">
              <a:rPr lang="el-GR" b="1" smtClean="0">
                <a:highlight>
                  <a:srgbClr val="FFFF00"/>
                </a:highlight>
              </a:rPr>
              <a:t>4</a:t>
            </a:fld>
            <a:endParaRPr lang="el-GR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3655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1CB5E1-EE84-4DC8-B64A-F531DA59A4D2}"/>
              </a:ext>
            </a:extLst>
          </p:cNvPr>
          <p:cNvSpPr txBox="1"/>
          <p:nvPr/>
        </p:nvSpPr>
        <p:spPr>
          <a:xfrm>
            <a:off x="497757" y="271454"/>
            <a:ext cx="10652023" cy="392159"/>
          </a:xfrm>
          <a:prstGeom prst="rect">
            <a:avLst/>
          </a:prstGeom>
          <a:gradFill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R="81915" algn="just">
              <a:lnSpc>
                <a:spcPct val="115000"/>
              </a:lnSpc>
              <a:spcAft>
                <a:spcPts val="1000"/>
              </a:spcAft>
              <a:tabLst>
                <a:tab pos="90170" algn="l"/>
              </a:tabLst>
            </a:pPr>
            <a:r>
              <a:rPr lang="el-G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 Σύστημα – μοντέλο  Nutri-Score 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2B68DF-0D6F-4669-BC69-A6F262A6330E}"/>
              </a:ext>
            </a:extLst>
          </p:cNvPr>
          <p:cNvSpPr txBox="1"/>
          <p:nvPr/>
        </p:nvSpPr>
        <p:spPr>
          <a:xfrm>
            <a:off x="497755" y="768826"/>
            <a:ext cx="10652023" cy="641971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57225" algn="l"/>
              </a:tabLst>
            </a:pPr>
            <a:r>
              <a:rPr lang="el-GR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Αναπτύχθηκε από ανεξάρτητους ) Γάλλους ερευνητές - Επιλέχθηκε από τις γαλλικές αρχές δημόσιας υγείας,  Υποστήριξη από   ισχυρό επιστημονικό υπόβαθρο   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53E4B8-D429-4F6D-80AB-0853D7F66163}"/>
              </a:ext>
            </a:extLst>
          </p:cNvPr>
          <p:cNvSpPr txBox="1"/>
          <p:nvPr/>
        </p:nvSpPr>
        <p:spPr>
          <a:xfrm>
            <a:off x="497754" y="1527956"/>
            <a:ext cx="10652023" cy="584775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Β</a:t>
            </a:r>
            <a:r>
              <a:rPr lang="el-GR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αθμολογική αξιολόγηση  του συστήματος  :    βασίζεται ουσιαστικά στο  </a:t>
            </a:r>
            <a:r>
              <a:rPr lang="el-G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διατροφικό  προφίλ</a:t>
            </a:r>
            <a:r>
              <a:rPr lang="el-GR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τροφίμων</a:t>
            </a:r>
            <a:r>
              <a:rPr lang="el-GR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[Υπηρεσία Προτύπων Τροφίμων του Ηνωμένου Βασιλείου (FSA-NPS )]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5C2F7B-6DB4-4D99-ACF5-4BF3DD460C32}"/>
              </a:ext>
            </a:extLst>
          </p:cNvPr>
          <p:cNvSpPr txBox="1"/>
          <p:nvPr/>
        </p:nvSpPr>
        <p:spPr>
          <a:xfrm>
            <a:off x="497755" y="2198589"/>
            <a:ext cx="10652022" cy="1754326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Σ</a:t>
            </a:r>
            <a:r>
              <a:rPr lang="el-G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ύστημα  Nutri-Score – Χαρακτηριστικά – Σκοπός</a:t>
            </a:r>
          </a:p>
          <a:p>
            <a:r>
              <a:rPr lang="el-G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κατηγοριοποίηση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τροφίμων με βάση τη διατροφική τους ποιότητα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εντοπισμός   κατάλληλων  τροφίμων 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μέσω   ευανάγνωστου και κατανοητού σχεδιασμού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χ</a:t>
            </a:r>
            <a:r>
              <a:rPr lang="el-G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ρήση κλίμακας διαβάθμισης με  χρώματα 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και </a:t>
            </a:r>
            <a:r>
              <a:rPr lang="el-G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χαρακτήρες γραμμάτων </a:t>
            </a:r>
          </a:p>
          <a:p>
            <a:endParaRPr lang="el-GR" dirty="0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97F795A7-9F95-469C-A5A5-D273C5D57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448" y="3068378"/>
            <a:ext cx="2605548" cy="13679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CDEDE9D-E8A0-4D53-8A83-AE949D920D9D}"/>
              </a:ext>
            </a:extLst>
          </p:cNvPr>
          <p:cNvSpPr txBox="1"/>
          <p:nvPr/>
        </p:nvSpPr>
        <p:spPr>
          <a:xfrm>
            <a:off x="497752" y="5421404"/>
            <a:ext cx="116942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highlight>
                  <a:srgbClr val="C9E7A7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Διαμόρφωση </a:t>
            </a:r>
            <a:r>
              <a:rPr lang="el-GR" sz="1800" b="1" dirty="0">
                <a:solidFill>
                  <a:schemeClr val="bg1"/>
                </a:solidFill>
                <a:effectLst/>
                <a:highlight>
                  <a:srgbClr val="C9E7A7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συνολικής βαθμολογίας 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</a:p>
          <a:p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αλγεβρικό άθροισμα  θετικών στοιχείων ( κλίμακα από 0 έως + 40 μονάδες) και  αρνητικών  στοιχείων  (από 0 έως - 15 μονάδες)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A3C766-D584-4CF8-AA87-B09DD64509F5}"/>
              </a:ext>
            </a:extLst>
          </p:cNvPr>
          <p:cNvSpPr txBox="1"/>
          <p:nvPr/>
        </p:nvSpPr>
        <p:spPr>
          <a:xfrm>
            <a:off x="497753" y="4221075"/>
            <a:ext cx="115762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Στοιχεία ΄διαμόρφωσης 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•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 με αρνητική συμβολή στην υγεία “  :  ενέργεια (</a:t>
            </a:r>
            <a:r>
              <a:rPr lang="el-GR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kJ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),   σάκχαρα (g),   κορεσμένα λιπαρά  οξέα (g) και το  νάτριο (</a:t>
            </a:r>
            <a:r>
              <a:rPr lang="el-GR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mg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“ευνοϊκά  στοιχεία”: εδώδιμες  ίνες (g), πρωτεϊνες (g),+ φρούτα/λαχανικά/ καρποί με κέλυφος (%)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ε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πιπρόσθετα  συμμετοχή   3  είδη “προστιθέμενων λιπιδίων” -ελαίων- ( καρυδέλαιο , κραμβέλαιο και </a:t>
            </a:r>
            <a:r>
              <a:rPr lang="el-GR" sz="1800" b="1" dirty="0">
                <a:solidFill>
                  <a:srgbClr val="FFFF00"/>
                </a:solidFill>
                <a:effectLst/>
                <a:highlight>
                  <a:srgbClr val="8080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ελαιόλαδο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)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1" name="Θέση αριθμού διαφάνειας 20">
            <a:extLst>
              <a:ext uri="{FF2B5EF4-FFF2-40B4-BE49-F238E27FC236}">
                <a16:creationId xmlns:a16="http://schemas.microsoft.com/office/drawing/2014/main" id="{3A5230B0-1A4E-4825-932B-624F81C8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7325" y="6123338"/>
            <a:ext cx="1062155" cy="490599"/>
          </a:xfrm>
        </p:spPr>
        <p:txBody>
          <a:bodyPr/>
          <a:lstStyle/>
          <a:p>
            <a:fld id="{02D21890-9466-46F4-9DBC-04F83BC70FA3}" type="slidenum">
              <a:rPr lang="el-GR" b="1" smtClean="0">
                <a:highlight>
                  <a:srgbClr val="FFFF00"/>
                </a:highlight>
              </a:rPr>
              <a:t>5</a:t>
            </a:fld>
            <a:endParaRPr lang="el-GR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1214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5D7E2A-B05A-4316-B83F-DD5A8383CB56}"/>
              </a:ext>
            </a:extLst>
          </p:cNvPr>
          <p:cNvSpPr txBox="1"/>
          <p:nvPr/>
        </p:nvSpPr>
        <p:spPr>
          <a:xfrm>
            <a:off x="619432" y="830725"/>
            <a:ext cx="11135033" cy="22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Nutri-Score calculator :</a:t>
            </a:r>
            <a:r>
              <a:rPr lang="el-GR" sz="16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(Αλγόριθμος -  Ε</a:t>
            </a:r>
            <a:r>
              <a:rPr lang="el-GR" sz="1600" b="1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φαρμογή  –Χρωματική κωδικοποίηση συνδυαζόμενων παραμέτρων 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ctr">
              <a:lnSpc>
                <a:spcPct val="115000"/>
              </a:lnSpc>
              <a:spcAft>
                <a:spcPts val="1000"/>
              </a:spcAft>
            </a:pPr>
            <a:r>
              <a:rPr lang="en-US" sz="1400" b="1" i="1" u="sng" dirty="0">
                <a:solidFill>
                  <a:srgbClr val="002060"/>
                </a:solidFill>
                <a:effectLst/>
                <a:highlight>
                  <a:srgbClr val="C9E7A7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https://www.foodstandards.gov.au/industry/labelling/Pages/Nutrient-Profiling-Scoring-Calculator.aspx</a:t>
            </a:r>
            <a:endParaRPr lang="el-GR" sz="2000" b="1" i="1" dirty="0">
              <a:solidFill>
                <a:srgbClr val="002060"/>
              </a:solidFill>
              <a:effectLst/>
              <a:highlight>
                <a:srgbClr val="C9E7A7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ctr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Στο </a:t>
            </a:r>
            <a:r>
              <a:rPr lang="en-ID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link </a:t>
            </a:r>
            <a:r>
              <a:rPr lang="el-GR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διατίθεται ελεύθερα το λογισμικό αξιολόγησης  </a:t>
            </a:r>
            <a:r>
              <a:rPr lang="en-US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Nutri</a:t>
            </a:r>
            <a:r>
              <a:rPr lang="el-GR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n-US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Score</a:t>
            </a:r>
            <a:r>
              <a:rPr lang="el-GR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.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Η πειραματική εφαρμογή του σε μια σειρά  προϊόντων -τροφίμων που κυκλοφορούν στην ελληνική αγορά  ( τυχαία επιλογή και μη εξαντλητική από άποψη  κατηγοριών τροφίμων και αριθμού δειγμάτων  ) έδωσε την παρακάτω συνοπτική εικόνα : 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1C83B18-F57C-44F1-8F0F-D4EF2061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32" y="3094166"/>
            <a:ext cx="4483510" cy="2521974"/>
          </a:xfrm>
          <a:prstGeom prst="rect">
            <a:avLst/>
          </a:prstGeom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4C16D14-F4F9-49D2-A4BB-15CF90251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1890-9466-46F4-9DBC-04F83BC70FA3}" type="slidenum">
              <a:rPr lang="el-GR" b="1" smtClean="0">
                <a:highlight>
                  <a:srgbClr val="FFFF00"/>
                </a:highlight>
              </a:rPr>
              <a:t>6</a:t>
            </a:fld>
            <a:endParaRPr lang="el-GR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29396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E95FD84-2264-48E3-9121-4E9F95F35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195262"/>
            <a:ext cx="9163050" cy="6467475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106DB4DB-BD4E-4DD2-94A4-A6C359232CCC}"/>
              </a:ext>
            </a:extLst>
          </p:cNvPr>
          <p:cNvSpPr/>
          <p:nvPr/>
        </p:nvSpPr>
        <p:spPr>
          <a:xfrm>
            <a:off x="5338916" y="206477"/>
            <a:ext cx="1563329" cy="20352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E69FBCB-854C-4364-B990-44E154AD6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1890-9466-46F4-9DBC-04F83BC70FA3}" type="slidenum">
              <a:rPr lang="el-GR" b="1" smtClean="0">
                <a:highlight>
                  <a:srgbClr val="FFFF00"/>
                </a:highlight>
              </a:rPr>
              <a:t>7</a:t>
            </a:fld>
            <a:endParaRPr lang="el-GR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242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CC932F-70E0-4B9E-BC8D-B7852FFF62B1}"/>
              </a:ext>
            </a:extLst>
          </p:cNvPr>
          <p:cNvSpPr txBox="1"/>
          <p:nvPr/>
        </p:nvSpPr>
        <p:spPr>
          <a:xfrm>
            <a:off x="204019" y="552186"/>
            <a:ext cx="2981633" cy="5742341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3190875" algn="l"/>
              </a:tabLst>
            </a:pP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ΚΑΤΗΓΟΡΙΕΣ ΤΡΟΦΙΜΩΝ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Αλλαντικά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Προϊόντα επάλειψης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Αναψυκτικά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Αποξηραμένα φρούτα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Αρτοσκευάσματα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Αυγά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Γαλακτοκομικά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Δημητριακά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Δημητριακά προγεύματος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Έλαια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Επιδόρπια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Έτοιμα γεύματα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Έτοιμες σαλάτες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726DFC-E593-4200-8880-8882C225089D}"/>
              </a:ext>
            </a:extLst>
          </p:cNvPr>
          <p:cNvSpPr txBox="1"/>
          <p:nvPr/>
        </p:nvSpPr>
        <p:spPr>
          <a:xfrm>
            <a:off x="3435145" y="554238"/>
            <a:ext cx="3884971" cy="570515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rgbClr val="CCFF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Έτοιμες</a:t>
            </a:r>
            <a:r>
              <a:rPr lang="el-GR" sz="1600" u="sng" dirty="0">
                <a:solidFill>
                  <a:srgbClr val="8F8F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σάλτσες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Ζυμαρικά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Κακάο-Ροφήματα σοκολάτας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Κατεψυγμένα γεύματα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Κατεψυγμένα λαχανικά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Κατεψυγμένες Ζύμες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Κατεψυγμένες πατάτες - Πουρές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Κατεψυγμένες Πίτσες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Κομπόστες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Κοτόπουλα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Κράκερς &amp; Αλμυρά Σνακ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Μαργαρίνες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Μαρμελάδες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Μπάρες δημητριακών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8AEB2E-C0B3-40CA-8B92-E9E9902B983B}"/>
              </a:ext>
            </a:extLst>
          </p:cNvPr>
          <p:cNvSpPr txBox="1"/>
          <p:nvPr/>
        </p:nvSpPr>
        <p:spPr>
          <a:xfrm>
            <a:off x="7569609" y="554239"/>
            <a:ext cx="3947652" cy="5698355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rgbClr val="CCFF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Μπισκότα  </a:t>
            </a:r>
            <a:r>
              <a:rPr lang="el-GR" sz="1600" u="sng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κλπ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Ντρέσινγκ</a:t>
            </a: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-Μουστάρδες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Όσπρια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Παγωτά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Προϊόντα ντομάτας- (κέτσαπ </a:t>
            </a:r>
            <a:r>
              <a:rPr lang="el-GR" sz="1600" u="sng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κλπ</a:t>
            </a: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Προϊόντα σησαμιού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Σνακς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Σοκολάτες &amp; Γκοφρέτες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Σούπες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Υποκατάστατα γαλακτοκομικών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Χυμοί φρούτων 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Ψάρια και θαλασσινά</a:t>
            </a:r>
            <a:endParaRPr lang="el-G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r>
              <a:rPr lang="el-GR" sz="16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Προϊόντα αρτοποιϊας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3190875" algn="l"/>
              </a:tabLst>
            </a:pPr>
            <a:endParaRPr lang="el-GR" sz="1600" dirty="0"/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:a16="http://schemas.microsoft.com/office/drawing/2014/main" id="{16B7FA1C-148A-48C0-9B75-94F604BAE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1890-9466-46F4-9DBC-04F83BC70FA3}" type="slidenum">
              <a:rPr lang="el-GR" b="1" smtClean="0">
                <a:highlight>
                  <a:srgbClr val="FFFF00"/>
                </a:highlight>
              </a:rPr>
              <a:t>8</a:t>
            </a:fld>
            <a:endParaRPr lang="el-GR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0098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Αντικείμενο 6">
            <a:extLst>
              <a:ext uri="{FF2B5EF4-FFF2-40B4-BE49-F238E27FC236}">
                <a16:creationId xmlns:a16="http://schemas.microsoft.com/office/drawing/2014/main" id="{D4B48A21-FF5C-4B4E-9A70-52B3479571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627578"/>
              </p:ext>
            </p:extLst>
          </p:nvPr>
        </p:nvGraphicFramePr>
        <p:xfrm>
          <a:off x="182880" y="127000"/>
          <a:ext cx="11859065" cy="673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544370" imgH="11868059" progId="Excel.Sheet.12">
                  <p:embed/>
                </p:oleObj>
              </mc:Choice>
              <mc:Fallback>
                <p:oleObj name="Worksheet" r:id="rId2" imgW="11544370" imgH="118680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2880" y="127000"/>
                        <a:ext cx="11859065" cy="673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328AC70A-0B10-4E29-8EFB-1E4492E0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1890-9466-46F4-9DBC-04F83BC70FA3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220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ξιομνημόνευτο">
  <a:themeElements>
    <a:clrScheme name="Αξιομνημόνευτο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Αξιομνημόνευτο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Αξιομνημόνευτο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TM03457503[[fn=Αξιομνημόνευτο]]</Template>
  <TotalTime>12528</TotalTime>
  <Words>1660</Words>
  <Application>Microsoft Office PowerPoint</Application>
  <PresentationFormat>Ευρεία οθόνη</PresentationFormat>
  <Paragraphs>184</Paragraphs>
  <Slides>21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Century Gothic</vt:lpstr>
      <vt:lpstr>Symbol</vt:lpstr>
      <vt:lpstr>Wingdings 2</vt:lpstr>
      <vt:lpstr>Αξιομνημόνευτο</vt:lpstr>
      <vt:lpstr>Worksheet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vtsoukalas</dc:creator>
  <cp:lastModifiedBy>vtsoukalas</cp:lastModifiedBy>
  <cp:revision>185</cp:revision>
  <dcterms:created xsi:type="dcterms:W3CDTF">2021-01-14T22:20:23Z</dcterms:created>
  <dcterms:modified xsi:type="dcterms:W3CDTF">2021-02-03T15:13:33Z</dcterms:modified>
</cp:coreProperties>
</file>